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73" r:id="rId2"/>
    <p:sldId id="274" r:id="rId3"/>
    <p:sldId id="272" r:id="rId4"/>
    <p:sldId id="258" r:id="rId5"/>
    <p:sldId id="259" r:id="rId6"/>
    <p:sldId id="260" r:id="rId7"/>
    <p:sldId id="282" r:id="rId8"/>
    <p:sldId id="263" r:id="rId9"/>
    <p:sldId id="270" r:id="rId10"/>
    <p:sldId id="275" r:id="rId11"/>
    <p:sldId id="262" r:id="rId12"/>
    <p:sldId id="278" r:id="rId13"/>
    <p:sldId id="279" r:id="rId14"/>
    <p:sldId id="280" r:id="rId15"/>
    <p:sldId id="281" r:id="rId16"/>
    <p:sldId id="261" r:id="rId17"/>
    <p:sldId id="283" r:id="rId18"/>
    <p:sldId id="284" r:id="rId19"/>
    <p:sldId id="286" r:id="rId20"/>
    <p:sldId id="285" r:id="rId21"/>
  </p:sldIdLst>
  <p:sldSz cx="18288000" cy="10287000"/>
  <p:notesSz cx="6858000" cy="9144000"/>
  <p:embeddedFontLst>
    <p:embeddedFont>
      <p:font typeface="Anantason"/>
      <p:regular r:id="rId23"/>
    </p:embeddedFont>
    <p:embeddedFont>
      <p:font typeface="Anantason Bold"/>
      <p:regular r:id="rId24"/>
    </p:embeddedFont>
    <p:embeddedFont>
      <p:font typeface="Calibri" panose="020F0502020204030204" pitchFamily="34" charset="0"/>
      <p:regular r:id="rId25"/>
      <p:bold r:id="rId26"/>
      <p:italic r:id="rId27"/>
      <p:boldItalic r:id="rId28"/>
    </p:embeddedFont>
    <p:embeddedFont>
      <p:font typeface="Microsoft Tai Le" panose="020B0802040204020203" pitchFamily="34" charset="0"/>
      <p:regular r:id="rId29"/>
      <p:bold r:id="rId30"/>
    </p:embeddedFont>
    <p:embeddedFont>
      <p:font typeface="Muli Regular"/>
      <p:regular r:id="rId31"/>
    </p:embeddedFont>
    <p:embeddedFont>
      <p:font typeface="Muli Regular Bold" pitchFamily="2" charset="0"/>
      <p:regular r:id="rId32"/>
    </p:embeddedFont>
    <p:embeddedFont>
      <p:font typeface="Open Sans" panose="02000000000000000000" pitchFamily="2" charset="0"/>
      <p:regular r:id="rId33"/>
      <p:bold r:id="rId34"/>
      <p:italic r:id="rId35"/>
      <p:bold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jali Sah" initials="AS" lastIdx="1" clrIdx="0">
    <p:extLst>
      <p:ext uri="{19B8F6BF-5375-455C-9EA6-DF929625EA0E}">
        <p15:presenceInfo xmlns:p15="http://schemas.microsoft.com/office/powerpoint/2012/main" userId="853a4e1f27d2f63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3028" autoAdjust="0"/>
  </p:normalViewPr>
  <p:slideViewPr>
    <p:cSldViewPr>
      <p:cViewPr varScale="1">
        <p:scale>
          <a:sx n="69" d="100"/>
          <a:sy n="69" d="100"/>
        </p:scale>
        <p:origin x="18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font" Target="fonts/font4.fntdata" /><Relationship Id="rId39" Type="http://schemas.openxmlformats.org/officeDocument/2006/relationships/viewProps" Target="viewProps.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font" Target="fonts/font12.fntdata"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font" Target="fonts/font3.fntdata" /><Relationship Id="rId33" Type="http://schemas.openxmlformats.org/officeDocument/2006/relationships/font" Target="fonts/font11.fntdata" /><Relationship Id="rId38" Type="http://schemas.openxmlformats.org/officeDocument/2006/relationships/presProps" Target="presProp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font" Target="fonts/font7.fntdata" /><Relationship Id="rId41"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font" Target="fonts/font2.fntdata" /><Relationship Id="rId32" Type="http://schemas.openxmlformats.org/officeDocument/2006/relationships/font" Target="fonts/font10.fntdata" /><Relationship Id="rId37" Type="http://schemas.openxmlformats.org/officeDocument/2006/relationships/commentAuthors" Target="commentAuthors.xml" /><Relationship Id="rId40" Type="http://schemas.openxmlformats.org/officeDocument/2006/relationships/theme" Target="theme/theme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font" Target="fonts/font1.fntdata" /><Relationship Id="rId28" Type="http://schemas.openxmlformats.org/officeDocument/2006/relationships/font" Target="fonts/font6.fntdata" /><Relationship Id="rId36" Type="http://schemas.openxmlformats.org/officeDocument/2006/relationships/font" Target="fonts/font14.fntdata"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font" Target="fonts/font9.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notesMaster" Target="notesMasters/notesMaster1.xml" /><Relationship Id="rId27" Type="http://schemas.openxmlformats.org/officeDocument/2006/relationships/font" Target="fonts/font5.fntdata" /><Relationship Id="rId30" Type="http://schemas.openxmlformats.org/officeDocument/2006/relationships/font" Target="fonts/font8.fntdata" /><Relationship Id="rId35" Type="http://schemas.openxmlformats.org/officeDocument/2006/relationships/font" Target="fonts/font13.fntdata"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A92830-C210-471F-BEE8-69A40C7FD645}" type="datetimeFigureOut">
              <a:rPr lang="en-IN" smtClean="0"/>
              <a:t>24-06-2023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7DBB83-F3B0-440B-BF83-406D48104F2C}" type="slidenum">
              <a:rPr lang="en-IN" smtClean="0"/>
              <a:t>‹#›</a:t>
            </a:fld>
            <a:endParaRPr lang="en-IN"/>
          </a:p>
        </p:txBody>
      </p:sp>
    </p:spTree>
    <p:extLst>
      <p:ext uri="{BB962C8B-B14F-4D97-AF65-F5344CB8AC3E}">
        <p14:creationId xmlns:p14="http://schemas.microsoft.com/office/powerpoint/2010/main" val="20019798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 /><Relationship Id="rId13" Type="http://schemas.openxmlformats.org/officeDocument/2006/relationships/image" Target="../media/image12.png" /><Relationship Id="rId3" Type="http://schemas.openxmlformats.org/officeDocument/2006/relationships/image" Target="../media/image2.png" /><Relationship Id="rId7" Type="http://schemas.openxmlformats.org/officeDocument/2006/relationships/image" Target="../media/image6.png" /><Relationship Id="rId12" Type="http://schemas.openxmlformats.org/officeDocument/2006/relationships/image" Target="../media/image11.svg" /><Relationship Id="rId2" Type="http://schemas.openxmlformats.org/officeDocument/2006/relationships/image" Target="../media/image1.png" /><Relationship Id="rId16" Type="http://schemas.openxmlformats.org/officeDocument/2006/relationships/image" Target="../media/image15.svg" /><Relationship Id="rId1" Type="http://schemas.openxmlformats.org/officeDocument/2006/relationships/slideLayout" Target="../slideLayouts/slideLayout7.xml" /><Relationship Id="rId6" Type="http://schemas.openxmlformats.org/officeDocument/2006/relationships/image" Target="../media/image5.svg" /><Relationship Id="rId11" Type="http://schemas.openxmlformats.org/officeDocument/2006/relationships/image" Target="../media/image10.png" /><Relationship Id="rId5" Type="http://schemas.openxmlformats.org/officeDocument/2006/relationships/image" Target="../media/image4.png" /><Relationship Id="rId15" Type="http://schemas.openxmlformats.org/officeDocument/2006/relationships/image" Target="../media/image14.png" /><Relationship Id="rId10" Type="http://schemas.openxmlformats.org/officeDocument/2006/relationships/image" Target="../media/image9.svg" /><Relationship Id="rId4" Type="http://schemas.openxmlformats.org/officeDocument/2006/relationships/image" Target="../media/image3.svg" /><Relationship Id="rId9" Type="http://schemas.openxmlformats.org/officeDocument/2006/relationships/image" Target="../media/image8.png" /><Relationship Id="rId14" Type="http://schemas.openxmlformats.org/officeDocument/2006/relationships/image" Target="../media/image13.svg" /></Relationships>
</file>

<file path=ppt/slides/_rels/slide10.xml.rels><?xml version="1.0" encoding="UTF-8" standalone="yes"?>
<Relationships xmlns="http://schemas.openxmlformats.org/package/2006/relationships"><Relationship Id="rId3" Type="http://schemas.openxmlformats.org/officeDocument/2006/relationships/image" Target="../media/image56.png" /><Relationship Id="rId7" Type="http://schemas.openxmlformats.org/officeDocument/2006/relationships/image" Target="../media/image23.svg" /><Relationship Id="rId2" Type="http://schemas.openxmlformats.org/officeDocument/2006/relationships/image" Target="../media/image1.png" /><Relationship Id="rId1" Type="http://schemas.openxmlformats.org/officeDocument/2006/relationships/slideLayout" Target="../slideLayouts/slideLayout7.xml" /><Relationship Id="rId6" Type="http://schemas.openxmlformats.org/officeDocument/2006/relationships/image" Target="../media/image22.png" /><Relationship Id="rId5" Type="http://schemas.openxmlformats.org/officeDocument/2006/relationships/image" Target="../media/image17.svg" /><Relationship Id="rId4" Type="http://schemas.openxmlformats.org/officeDocument/2006/relationships/image" Target="../media/image16.png" /></Relationships>
</file>

<file path=ppt/slides/_rels/slide11.xml.rels><?xml version="1.0" encoding="UTF-8" standalone="yes"?>
<Relationships xmlns="http://schemas.openxmlformats.org/package/2006/relationships"><Relationship Id="rId8" Type="http://schemas.openxmlformats.org/officeDocument/2006/relationships/image" Target="../media/image21.svg" /><Relationship Id="rId3" Type="http://schemas.openxmlformats.org/officeDocument/2006/relationships/image" Target="../media/image18.png" /><Relationship Id="rId7" Type="http://schemas.openxmlformats.org/officeDocument/2006/relationships/image" Target="../media/image20.png" /><Relationship Id="rId2" Type="http://schemas.openxmlformats.org/officeDocument/2006/relationships/image" Target="../media/image1.png" /><Relationship Id="rId1" Type="http://schemas.openxmlformats.org/officeDocument/2006/relationships/slideLayout" Target="../slideLayouts/slideLayout7.xml" /><Relationship Id="rId6" Type="http://schemas.openxmlformats.org/officeDocument/2006/relationships/image" Target="../media/image15.svg" /><Relationship Id="rId5" Type="http://schemas.openxmlformats.org/officeDocument/2006/relationships/image" Target="../media/image14.png" /><Relationship Id="rId4" Type="http://schemas.openxmlformats.org/officeDocument/2006/relationships/image" Target="../media/image19.svg" /></Relationships>
</file>

<file path=ppt/slides/_rels/slide12.xml.rels><?xml version="1.0" encoding="UTF-8" standalone="yes"?>
<Relationships xmlns="http://schemas.openxmlformats.org/package/2006/relationships"><Relationship Id="rId8" Type="http://schemas.openxmlformats.org/officeDocument/2006/relationships/image" Target="../media/image21.svg" /><Relationship Id="rId3" Type="http://schemas.openxmlformats.org/officeDocument/2006/relationships/image" Target="../media/image18.png" /><Relationship Id="rId7" Type="http://schemas.openxmlformats.org/officeDocument/2006/relationships/image" Target="../media/image20.png" /><Relationship Id="rId2" Type="http://schemas.openxmlformats.org/officeDocument/2006/relationships/image" Target="../media/image1.png" /><Relationship Id="rId1" Type="http://schemas.openxmlformats.org/officeDocument/2006/relationships/slideLayout" Target="../slideLayouts/slideLayout7.xml" /><Relationship Id="rId6" Type="http://schemas.openxmlformats.org/officeDocument/2006/relationships/image" Target="../media/image15.svg" /><Relationship Id="rId5" Type="http://schemas.openxmlformats.org/officeDocument/2006/relationships/image" Target="../media/image14.png" /><Relationship Id="rId4" Type="http://schemas.openxmlformats.org/officeDocument/2006/relationships/image" Target="../media/image19.svg" /></Relationships>
</file>

<file path=ppt/slides/_rels/slide13.xml.rels><?xml version="1.0" encoding="UTF-8" standalone="yes"?>
<Relationships xmlns="http://schemas.openxmlformats.org/package/2006/relationships"><Relationship Id="rId3" Type="http://schemas.openxmlformats.org/officeDocument/2006/relationships/image" Target="../media/image9.svg" /><Relationship Id="rId7" Type="http://schemas.openxmlformats.org/officeDocument/2006/relationships/image" Target="../media/image27.svg" /><Relationship Id="rId2" Type="http://schemas.openxmlformats.org/officeDocument/2006/relationships/image" Target="../media/image8.png" /><Relationship Id="rId1" Type="http://schemas.openxmlformats.org/officeDocument/2006/relationships/slideLayout" Target="../slideLayouts/slideLayout7.xml" /><Relationship Id="rId6" Type="http://schemas.openxmlformats.org/officeDocument/2006/relationships/image" Target="../media/image26.png" /><Relationship Id="rId5" Type="http://schemas.openxmlformats.org/officeDocument/2006/relationships/image" Target="../media/image25.svg" /><Relationship Id="rId4" Type="http://schemas.openxmlformats.org/officeDocument/2006/relationships/image" Target="../media/image24.png" /></Relationships>
</file>

<file path=ppt/slides/_rels/slide14.xml.rels><?xml version="1.0" encoding="UTF-8" standalone="yes"?>
<Relationships xmlns="http://schemas.openxmlformats.org/package/2006/relationships"><Relationship Id="rId8" Type="http://schemas.openxmlformats.org/officeDocument/2006/relationships/image" Target="../media/image19.svg" /><Relationship Id="rId13" Type="http://schemas.openxmlformats.org/officeDocument/2006/relationships/image" Target="../media/image22.png" /><Relationship Id="rId3" Type="http://schemas.openxmlformats.org/officeDocument/2006/relationships/image" Target="../media/image4.png" /><Relationship Id="rId7" Type="http://schemas.openxmlformats.org/officeDocument/2006/relationships/image" Target="../media/image18.png" /><Relationship Id="rId12" Type="http://schemas.openxmlformats.org/officeDocument/2006/relationships/image" Target="../media/image21.svg" /><Relationship Id="rId2" Type="http://schemas.openxmlformats.org/officeDocument/2006/relationships/image" Target="../media/image1.png" /><Relationship Id="rId1" Type="http://schemas.openxmlformats.org/officeDocument/2006/relationships/slideLayout" Target="../slideLayouts/slideLayout7.xml" /><Relationship Id="rId6" Type="http://schemas.openxmlformats.org/officeDocument/2006/relationships/image" Target="../media/image17.svg" /><Relationship Id="rId11" Type="http://schemas.openxmlformats.org/officeDocument/2006/relationships/image" Target="../media/image20.png" /><Relationship Id="rId5" Type="http://schemas.openxmlformats.org/officeDocument/2006/relationships/image" Target="../media/image16.png" /><Relationship Id="rId10" Type="http://schemas.openxmlformats.org/officeDocument/2006/relationships/image" Target="../media/image15.svg" /><Relationship Id="rId4" Type="http://schemas.openxmlformats.org/officeDocument/2006/relationships/image" Target="../media/image5.svg" /><Relationship Id="rId9" Type="http://schemas.openxmlformats.org/officeDocument/2006/relationships/image" Target="../media/image14.png" /><Relationship Id="rId14" Type="http://schemas.openxmlformats.org/officeDocument/2006/relationships/image" Target="../media/image23.svg" /></Relationships>
</file>

<file path=ppt/slides/_rels/slide15.xml.rels><?xml version="1.0" encoding="UTF-8" standalone="yes"?>
<Relationships xmlns="http://schemas.openxmlformats.org/package/2006/relationships"><Relationship Id="rId8" Type="http://schemas.openxmlformats.org/officeDocument/2006/relationships/image" Target="../media/image52.png" /><Relationship Id="rId3" Type="http://schemas.openxmlformats.org/officeDocument/2006/relationships/image" Target="../media/image43.png" /><Relationship Id="rId7" Type="http://schemas.openxmlformats.org/officeDocument/2006/relationships/image" Target="../media/image59.svg" /><Relationship Id="rId2" Type="http://schemas.openxmlformats.org/officeDocument/2006/relationships/image" Target="../media/image1.png" /><Relationship Id="rId1" Type="http://schemas.openxmlformats.org/officeDocument/2006/relationships/slideLayout" Target="../slideLayouts/slideLayout7.xml" /><Relationship Id="rId6" Type="http://schemas.openxmlformats.org/officeDocument/2006/relationships/image" Target="../media/image58.png" /><Relationship Id="rId5" Type="http://schemas.openxmlformats.org/officeDocument/2006/relationships/image" Target="../media/image57.png" /><Relationship Id="rId4" Type="http://schemas.openxmlformats.org/officeDocument/2006/relationships/image" Target="../media/image44.svg" /><Relationship Id="rId9" Type="http://schemas.openxmlformats.org/officeDocument/2006/relationships/image" Target="../media/image53.svg" /></Relationships>
</file>

<file path=ppt/slides/_rels/slide16.xml.rels><?xml version="1.0" encoding="UTF-8" standalone="yes"?>
<Relationships xmlns="http://schemas.openxmlformats.org/package/2006/relationships"><Relationship Id="rId8" Type="http://schemas.openxmlformats.org/officeDocument/2006/relationships/image" Target="../media/image60.png" /><Relationship Id="rId3" Type="http://schemas.openxmlformats.org/officeDocument/2006/relationships/image" Target="../media/image46.png" /><Relationship Id="rId7" Type="http://schemas.openxmlformats.org/officeDocument/2006/relationships/image" Target="../media/image49.svg" /><Relationship Id="rId2" Type="http://schemas.openxmlformats.org/officeDocument/2006/relationships/image" Target="../media/image45.png" /><Relationship Id="rId1" Type="http://schemas.openxmlformats.org/officeDocument/2006/relationships/slideLayout" Target="../slideLayouts/slideLayout7.xml" /><Relationship Id="rId6" Type="http://schemas.openxmlformats.org/officeDocument/2006/relationships/image" Target="../media/image48.png" /><Relationship Id="rId5" Type="http://schemas.openxmlformats.org/officeDocument/2006/relationships/slide" Target="slide2.xml" /><Relationship Id="rId4" Type="http://schemas.openxmlformats.org/officeDocument/2006/relationships/image" Target="../media/image47.svg" /><Relationship Id="rId9" Type="http://schemas.openxmlformats.org/officeDocument/2006/relationships/image" Target="../media/image61.png" /></Relationships>
</file>

<file path=ppt/slides/_rels/slide17.xml.rels><?xml version="1.0" encoding="UTF-8" standalone="yes"?>
<Relationships xmlns="http://schemas.openxmlformats.org/package/2006/relationships"><Relationship Id="rId8" Type="http://schemas.openxmlformats.org/officeDocument/2006/relationships/image" Target="../media/image29.svg" /><Relationship Id="rId3" Type="http://schemas.openxmlformats.org/officeDocument/2006/relationships/image" Target="../media/image51.svg" /><Relationship Id="rId7" Type="http://schemas.openxmlformats.org/officeDocument/2006/relationships/image" Target="../media/image28.png" /><Relationship Id="rId2" Type="http://schemas.openxmlformats.org/officeDocument/2006/relationships/image" Target="../media/image50.png" /><Relationship Id="rId1" Type="http://schemas.openxmlformats.org/officeDocument/2006/relationships/slideLayout" Target="../slideLayouts/slideLayout7.xml" /><Relationship Id="rId6" Type="http://schemas.openxmlformats.org/officeDocument/2006/relationships/image" Target="../media/image31.png" /><Relationship Id="rId5" Type="http://schemas.openxmlformats.org/officeDocument/2006/relationships/image" Target="../media/image27.svg" /><Relationship Id="rId10" Type="http://schemas.openxmlformats.org/officeDocument/2006/relationships/image" Target="../media/image63.png" /><Relationship Id="rId4" Type="http://schemas.openxmlformats.org/officeDocument/2006/relationships/image" Target="../media/image26.png" /><Relationship Id="rId9" Type="http://schemas.openxmlformats.org/officeDocument/2006/relationships/image" Target="../media/image62.png" /></Relationships>
</file>

<file path=ppt/slides/_rels/slide18.xml.rels><?xml version="1.0" encoding="UTF-8" standalone="yes"?>
<Relationships xmlns="http://schemas.openxmlformats.org/package/2006/relationships"><Relationship Id="rId8" Type="http://schemas.openxmlformats.org/officeDocument/2006/relationships/image" Target="../media/image65.png" /><Relationship Id="rId3" Type="http://schemas.openxmlformats.org/officeDocument/2006/relationships/image" Target="../media/image55.svg" /><Relationship Id="rId7" Type="http://schemas.openxmlformats.org/officeDocument/2006/relationships/image" Target="../media/image64.png" /><Relationship Id="rId2" Type="http://schemas.openxmlformats.org/officeDocument/2006/relationships/image" Target="../media/image54.png" /><Relationship Id="rId1" Type="http://schemas.openxmlformats.org/officeDocument/2006/relationships/slideLayout" Target="../slideLayouts/slideLayout7.xml" /><Relationship Id="rId6" Type="http://schemas.openxmlformats.org/officeDocument/2006/relationships/image" Target="../media/image31.png" /><Relationship Id="rId5" Type="http://schemas.openxmlformats.org/officeDocument/2006/relationships/image" Target="../media/image29.svg" /><Relationship Id="rId4" Type="http://schemas.openxmlformats.org/officeDocument/2006/relationships/image" Target="../media/image28.png" /></Relationships>
</file>

<file path=ppt/slides/_rels/slide19.xml.rels><?xml version="1.0" encoding="UTF-8" standalone="yes"?>
<Relationships xmlns="http://schemas.openxmlformats.org/package/2006/relationships"><Relationship Id="rId8" Type="http://schemas.openxmlformats.org/officeDocument/2006/relationships/image" Target="../media/image21.svg" /><Relationship Id="rId3" Type="http://schemas.openxmlformats.org/officeDocument/2006/relationships/image" Target="../media/image18.png" /><Relationship Id="rId7" Type="http://schemas.openxmlformats.org/officeDocument/2006/relationships/image" Target="../media/image20.png" /><Relationship Id="rId2" Type="http://schemas.openxmlformats.org/officeDocument/2006/relationships/image" Target="../media/image1.png" /><Relationship Id="rId1" Type="http://schemas.openxmlformats.org/officeDocument/2006/relationships/slideLayout" Target="../slideLayouts/slideLayout7.xml" /><Relationship Id="rId6" Type="http://schemas.openxmlformats.org/officeDocument/2006/relationships/image" Target="../media/image15.svg" /><Relationship Id="rId5" Type="http://schemas.openxmlformats.org/officeDocument/2006/relationships/image" Target="../media/image14.png" /><Relationship Id="rId4" Type="http://schemas.openxmlformats.org/officeDocument/2006/relationships/image" Target="../media/image19.svg" /></Relationships>
</file>

<file path=ppt/slides/_rels/slide2.xml.rels><?xml version="1.0" encoding="UTF-8" standalone="yes"?>
<Relationships xmlns="http://schemas.openxmlformats.org/package/2006/relationships"><Relationship Id="rId8" Type="http://schemas.openxmlformats.org/officeDocument/2006/relationships/image" Target="../media/image19.svg" /><Relationship Id="rId13" Type="http://schemas.openxmlformats.org/officeDocument/2006/relationships/image" Target="../media/image22.png" /><Relationship Id="rId3" Type="http://schemas.openxmlformats.org/officeDocument/2006/relationships/image" Target="../media/image4.png" /><Relationship Id="rId7" Type="http://schemas.openxmlformats.org/officeDocument/2006/relationships/image" Target="../media/image18.png" /><Relationship Id="rId12" Type="http://schemas.openxmlformats.org/officeDocument/2006/relationships/image" Target="../media/image21.svg" /><Relationship Id="rId2" Type="http://schemas.openxmlformats.org/officeDocument/2006/relationships/image" Target="../media/image1.png" /><Relationship Id="rId1" Type="http://schemas.openxmlformats.org/officeDocument/2006/relationships/slideLayout" Target="../slideLayouts/slideLayout7.xml" /><Relationship Id="rId6" Type="http://schemas.openxmlformats.org/officeDocument/2006/relationships/image" Target="../media/image17.svg" /><Relationship Id="rId11" Type="http://schemas.openxmlformats.org/officeDocument/2006/relationships/image" Target="../media/image20.png" /><Relationship Id="rId5" Type="http://schemas.openxmlformats.org/officeDocument/2006/relationships/image" Target="../media/image16.png" /><Relationship Id="rId10" Type="http://schemas.openxmlformats.org/officeDocument/2006/relationships/image" Target="../media/image15.svg" /><Relationship Id="rId4" Type="http://schemas.openxmlformats.org/officeDocument/2006/relationships/image" Target="../media/image5.svg" /><Relationship Id="rId9" Type="http://schemas.openxmlformats.org/officeDocument/2006/relationships/image" Target="../media/image14.png" /><Relationship Id="rId14" Type="http://schemas.openxmlformats.org/officeDocument/2006/relationships/image" Target="../media/image23.svg" /></Relationships>
</file>

<file path=ppt/slides/_rels/slide20.xml.rels><?xml version="1.0" encoding="UTF-8" standalone="yes"?>
<Relationships xmlns="http://schemas.openxmlformats.org/package/2006/relationships"><Relationship Id="rId8" Type="http://schemas.openxmlformats.org/officeDocument/2006/relationships/image" Target="../media/image19.svg" /><Relationship Id="rId13" Type="http://schemas.openxmlformats.org/officeDocument/2006/relationships/image" Target="../media/image22.png" /><Relationship Id="rId3" Type="http://schemas.openxmlformats.org/officeDocument/2006/relationships/image" Target="../media/image4.png" /><Relationship Id="rId7" Type="http://schemas.openxmlformats.org/officeDocument/2006/relationships/image" Target="../media/image18.png" /><Relationship Id="rId12" Type="http://schemas.openxmlformats.org/officeDocument/2006/relationships/image" Target="../media/image21.svg" /><Relationship Id="rId2" Type="http://schemas.openxmlformats.org/officeDocument/2006/relationships/image" Target="../media/image1.png" /><Relationship Id="rId1" Type="http://schemas.openxmlformats.org/officeDocument/2006/relationships/slideLayout" Target="../slideLayouts/slideLayout7.xml" /><Relationship Id="rId6" Type="http://schemas.openxmlformats.org/officeDocument/2006/relationships/image" Target="../media/image17.svg" /><Relationship Id="rId11" Type="http://schemas.openxmlformats.org/officeDocument/2006/relationships/image" Target="../media/image20.png" /><Relationship Id="rId5" Type="http://schemas.openxmlformats.org/officeDocument/2006/relationships/image" Target="../media/image16.png" /><Relationship Id="rId10" Type="http://schemas.openxmlformats.org/officeDocument/2006/relationships/image" Target="../media/image15.svg" /><Relationship Id="rId4" Type="http://schemas.openxmlformats.org/officeDocument/2006/relationships/image" Target="../media/image5.svg" /><Relationship Id="rId9" Type="http://schemas.openxmlformats.org/officeDocument/2006/relationships/image" Target="../media/image14.png" /><Relationship Id="rId14" Type="http://schemas.openxmlformats.org/officeDocument/2006/relationships/image" Target="../media/image23.svg" /></Relationships>
</file>

<file path=ppt/slides/_rels/slide3.xml.rels><?xml version="1.0" encoding="UTF-8" standalone="yes"?>
<Relationships xmlns="http://schemas.openxmlformats.org/package/2006/relationships"><Relationship Id="rId3" Type="http://schemas.openxmlformats.org/officeDocument/2006/relationships/image" Target="../media/image9.svg" /><Relationship Id="rId7" Type="http://schemas.openxmlformats.org/officeDocument/2006/relationships/image" Target="../media/image27.svg" /><Relationship Id="rId2" Type="http://schemas.openxmlformats.org/officeDocument/2006/relationships/image" Target="../media/image8.png" /><Relationship Id="rId1" Type="http://schemas.openxmlformats.org/officeDocument/2006/relationships/slideLayout" Target="../slideLayouts/slideLayout7.xml" /><Relationship Id="rId6" Type="http://schemas.openxmlformats.org/officeDocument/2006/relationships/image" Target="../media/image26.png" /><Relationship Id="rId5" Type="http://schemas.openxmlformats.org/officeDocument/2006/relationships/image" Target="../media/image25.svg" /><Relationship Id="rId4" Type="http://schemas.openxmlformats.org/officeDocument/2006/relationships/image" Target="../media/image24.png" /></Relationships>
</file>

<file path=ppt/slides/_rels/slide4.xml.rels><?xml version="1.0" encoding="UTF-8" standalone="yes"?>
<Relationships xmlns="http://schemas.openxmlformats.org/package/2006/relationships"><Relationship Id="rId8" Type="http://schemas.openxmlformats.org/officeDocument/2006/relationships/image" Target="../media/image8.png" /><Relationship Id="rId3" Type="http://schemas.openxmlformats.org/officeDocument/2006/relationships/image" Target="../media/image2.png" /><Relationship Id="rId7" Type="http://schemas.openxmlformats.org/officeDocument/2006/relationships/image" Target="../media/image30.jpg" /><Relationship Id="rId2" Type="http://schemas.openxmlformats.org/officeDocument/2006/relationships/image" Target="../media/image1.png" /><Relationship Id="rId1" Type="http://schemas.openxmlformats.org/officeDocument/2006/relationships/slideLayout" Target="../slideLayouts/slideLayout7.xml" /><Relationship Id="rId6" Type="http://schemas.openxmlformats.org/officeDocument/2006/relationships/image" Target="../media/image29.svg" /><Relationship Id="rId5" Type="http://schemas.openxmlformats.org/officeDocument/2006/relationships/image" Target="../media/image28.png" /><Relationship Id="rId4" Type="http://schemas.openxmlformats.org/officeDocument/2006/relationships/image" Target="../media/image3.svg" /><Relationship Id="rId9" Type="http://schemas.openxmlformats.org/officeDocument/2006/relationships/image" Target="../media/image9.svg" /></Relationships>
</file>

<file path=ppt/slides/_rels/slide5.xml.rels><?xml version="1.0" encoding="UTF-8" standalone="yes"?>
<Relationships xmlns="http://schemas.openxmlformats.org/package/2006/relationships"><Relationship Id="rId8" Type="http://schemas.openxmlformats.org/officeDocument/2006/relationships/image" Target="../media/image37.png" /><Relationship Id="rId13" Type="http://schemas.openxmlformats.org/officeDocument/2006/relationships/image" Target="../media/image42.svg" /><Relationship Id="rId3" Type="http://schemas.openxmlformats.org/officeDocument/2006/relationships/image" Target="../media/image32.jpg" /><Relationship Id="rId7" Type="http://schemas.openxmlformats.org/officeDocument/2006/relationships/image" Target="../media/image36.svg" /><Relationship Id="rId12" Type="http://schemas.openxmlformats.org/officeDocument/2006/relationships/image" Target="../media/image41.png" /><Relationship Id="rId2" Type="http://schemas.openxmlformats.org/officeDocument/2006/relationships/image" Target="../media/image31.png" /><Relationship Id="rId1" Type="http://schemas.openxmlformats.org/officeDocument/2006/relationships/slideLayout" Target="../slideLayouts/slideLayout7.xml" /><Relationship Id="rId6" Type="http://schemas.openxmlformats.org/officeDocument/2006/relationships/image" Target="../media/image35.png" /><Relationship Id="rId11" Type="http://schemas.openxmlformats.org/officeDocument/2006/relationships/image" Target="../media/image40.svg" /><Relationship Id="rId5" Type="http://schemas.openxmlformats.org/officeDocument/2006/relationships/image" Target="../media/image34.svg" /><Relationship Id="rId15" Type="http://schemas.openxmlformats.org/officeDocument/2006/relationships/image" Target="../media/image25.svg" /><Relationship Id="rId10" Type="http://schemas.openxmlformats.org/officeDocument/2006/relationships/image" Target="../media/image39.png" /><Relationship Id="rId4" Type="http://schemas.openxmlformats.org/officeDocument/2006/relationships/image" Target="../media/image33.png" /><Relationship Id="rId9" Type="http://schemas.openxmlformats.org/officeDocument/2006/relationships/image" Target="../media/image38.svg" /><Relationship Id="rId14" Type="http://schemas.openxmlformats.org/officeDocument/2006/relationships/image" Target="../media/image24.png" /></Relationships>
</file>

<file path=ppt/slides/_rels/slide6.xml.rels><?xml version="1.0" encoding="UTF-8" standalone="yes"?>
<Relationships xmlns="http://schemas.openxmlformats.org/package/2006/relationships"><Relationship Id="rId3" Type="http://schemas.openxmlformats.org/officeDocument/2006/relationships/image" Target="../media/image43.png" /><Relationship Id="rId2" Type="http://schemas.openxmlformats.org/officeDocument/2006/relationships/image" Target="../media/image1.png" /><Relationship Id="rId1" Type="http://schemas.openxmlformats.org/officeDocument/2006/relationships/slideLayout" Target="../slideLayouts/slideLayout7.xml" /><Relationship Id="rId6" Type="http://schemas.openxmlformats.org/officeDocument/2006/relationships/image" Target="../media/image34.svg" /><Relationship Id="rId5" Type="http://schemas.openxmlformats.org/officeDocument/2006/relationships/image" Target="../media/image33.png" /><Relationship Id="rId4" Type="http://schemas.openxmlformats.org/officeDocument/2006/relationships/image" Target="../media/image44.svg" /></Relationships>
</file>

<file path=ppt/slides/_rels/slide7.xml.rels><?xml version="1.0" encoding="UTF-8" standalone="yes"?>
<Relationships xmlns="http://schemas.openxmlformats.org/package/2006/relationships"><Relationship Id="rId3" Type="http://schemas.openxmlformats.org/officeDocument/2006/relationships/image" Target="../media/image46.png" /><Relationship Id="rId7" Type="http://schemas.openxmlformats.org/officeDocument/2006/relationships/image" Target="../media/image49.svg" /><Relationship Id="rId2" Type="http://schemas.openxmlformats.org/officeDocument/2006/relationships/image" Target="../media/image45.png" /><Relationship Id="rId1" Type="http://schemas.openxmlformats.org/officeDocument/2006/relationships/slideLayout" Target="../slideLayouts/slideLayout7.xml" /><Relationship Id="rId6" Type="http://schemas.openxmlformats.org/officeDocument/2006/relationships/image" Target="../media/image48.png" /><Relationship Id="rId5" Type="http://schemas.openxmlformats.org/officeDocument/2006/relationships/slide" Target="slide2.xml" /><Relationship Id="rId4" Type="http://schemas.openxmlformats.org/officeDocument/2006/relationships/image" Target="../media/image47.svg" /></Relationships>
</file>

<file path=ppt/slides/_rels/slide8.xml.rels><?xml version="1.0" encoding="UTF-8" standalone="yes"?>
<Relationships xmlns="http://schemas.openxmlformats.org/package/2006/relationships"><Relationship Id="rId3" Type="http://schemas.openxmlformats.org/officeDocument/2006/relationships/image" Target="../media/image51.svg" /><Relationship Id="rId7" Type="http://schemas.openxmlformats.org/officeDocument/2006/relationships/image" Target="../media/image27.svg" /><Relationship Id="rId2" Type="http://schemas.openxmlformats.org/officeDocument/2006/relationships/image" Target="../media/image50.png" /><Relationship Id="rId1" Type="http://schemas.openxmlformats.org/officeDocument/2006/relationships/slideLayout" Target="../slideLayouts/slideLayout7.xml" /><Relationship Id="rId6" Type="http://schemas.openxmlformats.org/officeDocument/2006/relationships/image" Target="../media/image26.png" /><Relationship Id="rId5" Type="http://schemas.openxmlformats.org/officeDocument/2006/relationships/image" Target="../media/image53.svg" /><Relationship Id="rId4" Type="http://schemas.openxmlformats.org/officeDocument/2006/relationships/image" Target="../media/image52.png" /></Relationships>
</file>

<file path=ppt/slides/_rels/slide9.xml.rels><?xml version="1.0" encoding="UTF-8" standalone="yes"?>
<Relationships xmlns="http://schemas.openxmlformats.org/package/2006/relationships"><Relationship Id="rId3" Type="http://schemas.openxmlformats.org/officeDocument/2006/relationships/image" Target="../media/image55.svg" /><Relationship Id="rId2" Type="http://schemas.openxmlformats.org/officeDocument/2006/relationships/image" Target="../media/image54.png" /><Relationship Id="rId1" Type="http://schemas.openxmlformats.org/officeDocument/2006/relationships/slideLayout" Target="../slideLayouts/slideLayout7.xml" /><Relationship Id="rId6" Type="http://schemas.openxmlformats.org/officeDocument/2006/relationships/image" Target="../media/image31.png" /><Relationship Id="rId5" Type="http://schemas.openxmlformats.org/officeDocument/2006/relationships/image" Target="../media/image29.svg" /><Relationship Id="rId4" Type="http://schemas.openxmlformats.org/officeDocument/2006/relationships/image" Target="../media/image28.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0433" b="20433"/>
          <a:stretch>
            <a:fillRect/>
          </a:stretch>
        </p:blipFill>
        <p:spPr>
          <a:xfrm>
            <a:off x="0" y="0"/>
            <a:ext cx="18288000" cy="10287000"/>
          </a:xfrm>
          <a:prstGeom prst="rect">
            <a:avLst/>
          </a:prstGeom>
        </p:spPr>
      </p:pic>
      <p:sp>
        <p:nvSpPr>
          <p:cNvPr id="3" name="Freeform 3"/>
          <p:cNvSpPr/>
          <p:nvPr/>
        </p:nvSpPr>
        <p:spPr>
          <a:xfrm>
            <a:off x="15865972" y="-1942437"/>
            <a:ext cx="6879800" cy="7085937"/>
          </a:xfrm>
          <a:custGeom>
            <a:avLst/>
            <a:gdLst/>
            <a:ahLst/>
            <a:cxnLst/>
            <a:rect l="l" t="t" r="r" b="b"/>
            <a:pathLst>
              <a:path w="6879800" h="7085937">
                <a:moveTo>
                  <a:pt x="0" y="0"/>
                </a:moveTo>
                <a:lnTo>
                  <a:pt x="6879800" y="0"/>
                </a:lnTo>
                <a:lnTo>
                  <a:pt x="6879800" y="7085937"/>
                </a:lnTo>
                <a:lnTo>
                  <a:pt x="0" y="70859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832401" y="2564352"/>
            <a:ext cx="5861754" cy="6358905"/>
          </a:xfrm>
          <a:custGeom>
            <a:avLst/>
            <a:gdLst/>
            <a:ahLst/>
            <a:cxnLst/>
            <a:rect l="l" t="t" r="r" b="b"/>
            <a:pathLst>
              <a:path w="5861754" h="6358905">
                <a:moveTo>
                  <a:pt x="0" y="0"/>
                </a:moveTo>
                <a:lnTo>
                  <a:pt x="5861754" y="0"/>
                </a:lnTo>
                <a:lnTo>
                  <a:pt x="5861754" y="6358905"/>
                </a:lnTo>
                <a:lnTo>
                  <a:pt x="0" y="63589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787604">
            <a:off x="10650786" y="2027820"/>
            <a:ext cx="6224985" cy="6224985"/>
          </a:xfrm>
          <a:custGeom>
            <a:avLst/>
            <a:gdLst/>
            <a:ahLst/>
            <a:cxnLst/>
            <a:rect l="l" t="t" r="r" b="b"/>
            <a:pathLst>
              <a:path w="6224985" h="6224985">
                <a:moveTo>
                  <a:pt x="0" y="0"/>
                </a:moveTo>
                <a:lnTo>
                  <a:pt x="6224984" y="0"/>
                </a:lnTo>
                <a:lnTo>
                  <a:pt x="6224984" y="6224985"/>
                </a:lnTo>
                <a:lnTo>
                  <a:pt x="0" y="62249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3840930" y="5815487"/>
            <a:ext cx="5949511" cy="6127774"/>
          </a:xfrm>
          <a:custGeom>
            <a:avLst/>
            <a:gdLst/>
            <a:ahLst/>
            <a:cxnLst/>
            <a:rect l="l" t="t" r="r" b="b"/>
            <a:pathLst>
              <a:path w="5949511" h="6127774">
                <a:moveTo>
                  <a:pt x="0" y="0"/>
                </a:moveTo>
                <a:lnTo>
                  <a:pt x="5949512" y="0"/>
                </a:lnTo>
                <a:lnTo>
                  <a:pt x="5949512" y="6127774"/>
                </a:lnTo>
                <a:lnTo>
                  <a:pt x="0" y="612777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13" name="Group 13"/>
          <p:cNvGrpSpPr/>
          <p:nvPr/>
        </p:nvGrpSpPr>
        <p:grpSpPr>
          <a:xfrm>
            <a:off x="1028700" y="842679"/>
            <a:ext cx="3903162" cy="430414"/>
            <a:chOff x="0" y="0"/>
            <a:chExt cx="5204217" cy="573885"/>
          </a:xfrm>
        </p:grpSpPr>
        <p:sp>
          <p:nvSpPr>
            <p:cNvPr id="14" name="Freeform 14"/>
            <p:cNvSpPr/>
            <p:nvPr/>
          </p:nvSpPr>
          <p:spPr>
            <a:xfrm>
              <a:off x="0" y="0"/>
              <a:ext cx="546756" cy="573885"/>
            </a:xfrm>
            <a:custGeom>
              <a:avLst/>
              <a:gdLst/>
              <a:ahLst/>
              <a:cxnLst/>
              <a:rect l="l" t="t" r="r" b="b"/>
              <a:pathLst>
                <a:path w="546756" h="573885">
                  <a:moveTo>
                    <a:pt x="0" y="0"/>
                  </a:moveTo>
                  <a:lnTo>
                    <a:pt x="546756" y="0"/>
                  </a:lnTo>
                  <a:lnTo>
                    <a:pt x="546756" y="573885"/>
                  </a:lnTo>
                  <a:lnTo>
                    <a:pt x="0" y="57388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5" name="TextBox 15"/>
            <p:cNvSpPr txBox="1"/>
            <p:nvPr/>
          </p:nvSpPr>
          <p:spPr>
            <a:xfrm>
              <a:off x="877820" y="25766"/>
              <a:ext cx="4326396" cy="484253"/>
            </a:xfrm>
            <a:prstGeom prst="rect">
              <a:avLst/>
            </a:prstGeom>
          </p:spPr>
          <p:txBody>
            <a:bodyPr lIns="0" tIns="0" rIns="0" bIns="0" rtlCol="0" anchor="t">
              <a:spAutoFit/>
            </a:bodyPr>
            <a:lstStyle/>
            <a:p>
              <a:pPr>
                <a:lnSpc>
                  <a:spcPts val="3081"/>
                </a:lnSpc>
                <a:spcBef>
                  <a:spcPct val="0"/>
                </a:spcBef>
              </a:pPr>
              <a:r>
                <a:rPr lang="en-US" sz="2201" dirty="0">
                  <a:solidFill>
                    <a:srgbClr val="000000"/>
                  </a:solidFill>
                  <a:latin typeface="Muli Regular Bold"/>
                </a:rPr>
                <a:t>AITRONICS</a:t>
              </a:r>
            </a:p>
          </p:txBody>
        </p:sp>
      </p:grpSp>
      <p:sp>
        <p:nvSpPr>
          <p:cNvPr id="16" name="TextBox 16"/>
          <p:cNvSpPr txBox="1"/>
          <p:nvPr/>
        </p:nvSpPr>
        <p:spPr>
          <a:xfrm>
            <a:off x="1295400" y="3054959"/>
            <a:ext cx="9220666" cy="4431983"/>
          </a:xfrm>
          <a:prstGeom prst="rect">
            <a:avLst/>
          </a:prstGeom>
        </p:spPr>
        <p:txBody>
          <a:bodyPr wrap="square" lIns="0" tIns="0" rIns="0" bIns="0" rtlCol="0" anchor="t">
            <a:spAutoFit/>
          </a:bodyPr>
          <a:lstStyle/>
          <a:p>
            <a:pPr algn="just"/>
            <a:r>
              <a:rPr lang="en-US" sz="9600" b="1" dirty="0">
                <a:solidFill>
                  <a:srgbClr val="000000"/>
                </a:solidFill>
                <a:latin typeface="Times New Roman" panose="02020603050405020304" pitchFamily="18" charset="0"/>
                <a:ea typeface="Roboto" panose="02000000000000000000" pitchFamily="2" charset="0"/>
                <a:cs typeface="Times New Roman" panose="02020603050405020304" pitchFamily="18" charset="0"/>
              </a:rPr>
              <a:t>MERN STACK</a:t>
            </a:r>
          </a:p>
          <a:p>
            <a:pPr algn="just"/>
            <a:r>
              <a:rPr lang="en-US" sz="9600" b="1" dirty="0">
                <a:solidFill>
                  <a:srgbClr val="000000"/>
                </a:solidFill>
                <a:latin typeface="Times New Roman" panose="02020603050405020304" pitchFamily="18" charset="0"/>
                <a:ea typeface="Roboto" panose="02000000000000000000" pitchFamily="2" charset="0"/>
                <a:cs typeface="Times New Roman" panose="02020603050405020304" pitchFamily="18" charset="0"/>
              </a:rPr>
              <a:t>E-COMMERCE</a:t>
            </a:r>
          </a:p>
          <a:p>
            <a:pPr algn="just"/>
            <a:r>
              <a:rPr lang="en-US" sz="9600" b="1" dirty="0">
                <a:solidFill>
                  <a:srgbClr val="000000"/>
                </a:solidFill>
                <a:latin typeface="Times New Roman" panose="02020603050405020304" pitchFamily="18" charset="0"/>
                <a:ea typeface="Roboto" panose="02000000000000000000" pitchFamily="2" charset="0"/>
                <a:cs typeface="Times New Roman" panose="02020603050405020304" pitchFamily="18" charset="0"/>
              </a:rPr>
              <a:t>WEBSITE </a:t>
            </a:r>
          </a:p>
        </p:txBody>
      </p:sp>
      <p:sp>
        <p:nvSpPr>
          <p:cNvPr id="17" name="TextBox 17"/>
          <p:cNvSpPr txBox="1"/>
          <p:nvPr/>
        </p:nvSpPr>
        <p:spPr>
          <a:xfrm>
            <a:off x="1028700" y="8759744"/>
            <a:ext cx="6631941" cy="570865"/>
          </a:xfrm>
          <a:prstGeom prst="rect">
            <a:avLst/>
          </a:prstGeom>
        </p:spPr>
        <p:txBody>
          <a:bodyPr lIns="0" tIns="0" rIns="0" bIns="0" rtlCol="0" anchor="t">
            <a:spAutoFit/>
          </a:bodyPr>
          <a:lstStyle/>
          <a:p>
            <a:pPr>
              <a:lnSpc>
                <a:spcPts val="4759"/>
              </a:lnSpc>
            </a:pPr>
            <a:endParaRPr lang="en-US" sz="3399" dirty="0">
              <a:solidFill>
                <a:srgbClr val="000000"/>
              </a:solidFill>
              <a:latin typeface="Muli Regular"/>
            </a:endParaRPr>
          </a:p>
        </p:txBody>
      </p:sp>
      <p:sp>
        <p:nvSpPr>
          <p:cNvPr id="18" name="Freeform 18"/>
          <p:cNvSpPr/>
          <p:nvPr/>
        </p:nvSpPr>
        <p:spPr>
          <a:xfrm rot="-5059781">
            <a:off x="14698195" y="6303828"/>
            <a:ext cx="1443420" cy="753203"/>
          </a:xfrm>
          <a:custGeom>
            <a:avLst/>
            <a:gdLst/>
            <a:ahLst/>
            <a:cxnLst/>
            <a:rect l="l" t="t" r="r" b="b"/>
            <a:pathLst>
              <a:path w="1443420" h="753203">
                <a:moveTo>
                  <a:pt x="0" y="0"/>
                </a:moveTo>
                <a:lnTo>
                  <a:pt x="1443420" y="0"/>
                </a:lnTo>
                <a:lnTo>
                  <a:pt x="1443420" y="753203"/>
                </a:lnTo>
                <a:lnTo>
                  <a:pt x="0" y="75320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9" name="Freeform 19"/>
          <p:cNvSpPr/>
          <p:nvPr/>
        </p:nvSpPr>
        <p:spPr>
          <a:xfrm>
            <a:off x="11708957" y="2628330"/>
            <a:ext cx="1170323" cy="1170323"/>
          </a:xfrm>
          <a:custGeom>
            <a:avLst/>
            <a:gdLst/>
            <a:ahLst/>
            <a:cxnLst/>
            <a:rect l="l" t="t" r="r" b="b"/>
            <a:pathLst>
              <a:path w="1170323" h="1170323">
                <a:moveTo>
                  <a:pt x="0" y="0"/>
                </a:moveTo>
                <a:lnTo>
                  <a:pt x="1170323" y="0"/>
                </a:lnTo>
                <a:lnTo>
                  <a:pt x="1170323" y="1170323"/>
                </a:lnTo>
                <a:lnTo>
                  <a:pt x="0" y="117032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20" name="Group 20"/>
          <p:cNvGrpSpPr/>
          <p:nvPr/>
        </p:nvGrpSpPr>
        <p:grpSpPr>
          <a:xfrm>
            <a:off x="13696947" y="842679"/>
            <a:ext cx="3562353" cy="757852"/>
            <a:chOff x="0" y="0"/>
            <a:chExt cx="4749804" cy="1010470"/>
          </a:xfrm>
        </p:grpSpPr>
        <p:sp>
          <p:nvSpPr>
            <p:cNvPr id="21" name="TextBox 21"/>
            <p:cNvSpPr txBox="1"/>
            <p:nvPr/>
          </p:nvSpPr>
          <p:spPr>
            <a:xfrm>
              <a:off x="0" y="-19050"/>
              <a:ext cx="4749804" cy="464397"/>
            </a:xfrm>
            <a:prstGeom prst="rect">
              <a:avLst/>
            </a:prstGeom>
          </p:spPr>
          <p:txBody>
            <a:bodyPr lIns="0" tIns="0" rIns="0" bIns="0" rtlCol="0" anchor="t">
              <a:spAutoFit/>
            </a:bodyPr>
            <a:lstStyle/>
            <a:p>
              <a:pPr marL="0" lvl="0" indent="0" algn="r">
                <a:lnSpc>
                  <a:spcPts val="2859"/>
                </a:lnSpc>
                <a:spcBef>
                  <a:spcPct val="0"/>
                </a:spcBef>
              </a:pPr>
              <a:r>
                <a:rPr lang="en-US" sz="2199" u="none" spc="191" dirty="0">
                  <a:solidFill>
                    <a:srgbClr val="000000"/>
                  </a:solidFill>
                  <a:latin typeface="Anantason Bold"/>
                </a:rPr>
                <a:t>PRESENTED BY</a:t>
              </a:r>
            </a:p>
          </p:txBody>
        </p:sp>
        <p:sp>
          <p:nvSpPr>
            <p:cNvPr id="22" name="TextBox 22"/>
            <p:cNvSpPr txBox="1"/>
            <p:nvPr/>
          </p:nvSpPr>
          <p:spPr>
            <a:xfrm>
              <a:off x="0" y="546073"/>
              <a:ext cx="4749804" cy="464397"/>
            </a:xfrm>
            <a:prstGeom prst="rect">
              <a:avLst/>
            </a:prstGeom>
          </p:spPr>
          <p:txBody>
            <a:bodyPr lIns="0" tIns="0" rIns="0" bIns="0" rtlCol="0" anchor="t">
              <a:spAutoFit/>
            </a:bodyPr>
            <a:lstStyle/>
            <a:p>
              <a:pPr marL="0" lvl="0" indent="0" algn="r">
                <a:lnSpc>
                  <a:spcPts val="2859"/>
                </a:lnSpc>
                <a:spcBef>
                  <a:spcPct val="0"/>
                </a:spcBef>
              </a:pPr>
              <a:r>
                <a:rPr lang="en-US" sz="2199" dirty="0">
                  <a:solidFill>
                    <a:srgbClr val="000000"/>
                  </a:solidFill>
                  <a:latin typeface="Muli Regular"/>
                </a:rPr>
                <a:t>ANJALI SAH</a:t>
              </a:r>
            </a:p>
          </p:txBody>
        </p:sp>
      </p:grpSp>
      <p:sp>
        <p:nvSpPr>
          <p:cNvPr id="23" name="TextBox 23"/>
          <p:cNvSpPr txBox="1"/>
          <p:nvPr/>
        </p:nvSpPr>
        <p:spPr>
          <a:xfrm>
            <a:off x="7362823" y="823629"/>
            <a:ext cx="3562353" cy="353060"/>
          </a:xfrm>
          <a:prstGeom prst="rect">
            <a:avLst/>
          </a:prstGeom>
        </p:spPr>
        <p:txBody>
          <a:bodyPr lIns="0" tIns="0" rIns="0" bIns="0" rtlCol="0" anchor="t">
            <a:spAutoFit/>
          </a:bodyPr>
          <a:lstStyle/>
          <a:p>
            <a:pPr marL="0" lvl="0" indent="0" algn="ctr">
              <a:lnSpc>
                <a:spcPts val="2859"/>
              </a:lnSpc>
              <a:spcBef>
                <a:spcPct val="0"/>
              </a:spcBef>
            </a:pPr>
            <a:r>
              <a:rPr lang="en-US" sz="2199" dirty="0">
                <a:solidFill>
                  <a:srgbClr val="000000"/>
                </a:solidFill>
                <a:latin typeface="Muli Regular Bold"/>
              </a:rPr>
              <a:t>24 JUNE 2023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0433" b="20433"/>
          <a:stretch>
            <a:fillRect/>
          </a:stretch>
        </p:blipFill>
        <p:spPr>
          <a:xfrm>
            <a:off x="0" y="0"/>
            <a:ext cx="18288000" cy="10287000"/>
          </a:xfrm>
          <a:prstGeom prst="rect">
            <a:avLst/>
          </a:prstGeom>
          <a:noFill/>
        </p:spPr>
      </p:pic>
      <p:sp>
        <p:nvSpPr>
          <p:cNvPr id="27" name="TextBox 27"/>
          <p:cNvSpPr txBox="1"/>
          <p:nvPr/>
        </p:nvSpPr>
        <p:spPr>
          <a:xfrm>
            <a:off x="762000" y="495300"/>
            <a:ext cx="14401800" cy="1538883"/>
          </a:xfrm>
          <a:prstGeom prst="rect">
            <a:avLst/>
          </a:prstGeom>
        </p:spPr>
        <p:txBody>
          <a:bodyPr wrap="square" lIns="0" tIns="0" rIns="0" bIns="0" rtlCol="0" anchor="t">
            <a:spAutoFit/>
          </a:bodyPr>
          <a:lstStyle/>
          <a:p>
            <a:pPr algn="just"/>
            <a:r>
              <a:rPr lang="en-US" sz="5000" b="1" dirty="0">
                <a:latin typeface="Microsoft Tai Le" panose="020B0502040204020203" pitchFamily="34" charset="0"/>
                <a:cs typeface="Microsoft Tai Le" panose="020B0502040204020203" pitchFamily="34" charset="0"/>
              </a:rPr>
              <a:t>A</a:t>
            </a:r>
            <a:r>
              <a:rPr lang="en-US" sz="5000" b="1" i="0" dirty="0">
                <a:effectLst/>
                <a:latin typeface="Microsoft Tai Le" panose="020B0502040204020203" pitchFamily="34" charset="0"/>
                <a:cs typeface="Microsoft Tai Le" panose="020B0502040204020203" pitchFamily="34" charset="0"/>
              </a:rPr>
              <a:t>rchitecture Diagram of the </a:t>
            </a:r>
          </a:p>
          <a:p>
            <a:pPr algn="just"/>
            <a:r>
              <a:rPr lang="en-US" sz="5000" b="1" i="0" dirty="0">
                <a:effectLst/>
                <a:latin typeface="Microsoft Tai Le" panose="020B0502040204020203" pitchFamily="34" charset="0"/>
                <a:cs typeface="Microsoft Tai Le" panose="020B0502040204020203" pitchFamily="34" charset="0"/>
              </a:rPr>
              <a:t>MERN</a:t>
            </a:r>
            <a:r>
              <a:rPr lang="en-US" sz="5000" b="1" dirty="0">
                <a:latin typeface="Microsoft Tai Le" panose="020B0502040204020203" pitchFamily="34" charset="0"/>
                <a:cs typeface="Microsoft Tai Le" panose="020B0502040204020203" pitchFamily="34" charset="0"/>
              </a:rPr>
              <a:t> E</a:t>
            </a:r>
            <a:r>
              <a:rPr lang="en-US" sz="5000" b="1" i="0" dirty="0">
                <a:effectLst/>
                <a:latin typeface="Microsoft Tai Le" panose="020B0502040204020203" pitchFamily="34" charset="0"/>
                <a:cs typeface="Microsoft Tai Le" panose="020B0502040204020203" pitchFamily="34" charset="0"/>
              </a:rPr>
              <a:t>-commerce Application</a:t>
            </a:r>
            <a:endParaRPr lang="en-US" sz="5000" b="1" dirty="0">
              <a:latin typeface="Microsoft Tai Le" panose="020B0502040204020203" pitchFamily="34" charset="0"/>
              <a:cs typeface="Microsoft Tai Le" panose="020B0502040204020203" pitchFamily="34" charset="0"/>
            </a:endParaRPr>
          </a:p>
        </p:txBody>
      </p:sp>
      <p:sp>
        <p:nvSpPr>
          <p:cNvPr id="32" name="Freeform 10">
            <a:extLst>
              <a:ext uri="{FF2B5EF4-FFF2-40B4-BE49-F238E27FC236}">
                <a16:creationId xmlns:a16="http://schemas.microsoft.com/office/drawing/2014/main" id="{E5DD847E-5C60-2255-8599-0900F6A99D4A}"/>
              </a:ext>
            </a:extLst>
          </p:cNvPr>
          <p:cNvSpPr/>
          <p:nvPr/>
        </p:nvSpPr>
        <p:spPr>
          <a:xfrm>
            <a:off x="-533400" y="2324099"/>
            <a:ext cx="13868400" cy="8282583"/>
          </a:xfrm>
          <a:custGeom>
            <a:avLst/>
            <a:gdLst/>
            <a:ahLst/>
            <a:cxnLst/>
            <a:rect l="l" t="t" r="r" b="b"/>
            <a:pathLst>
              <a:path w="8628886" h="2600858">
                <a:moveTo>
                  <a:pt x="39902" y="0"/>
                </a:moveTo>
                <a:lnTo>
                  <a:pt x="8588985" y="0"/>
                </a:lnTo>
                <a:cubicBezTo>
                  <a:pt x="8599567" y="0"/>
                  <a:pt x="8609716" y="4204"/>
                  <a:pt x="8617200" y="11687"/>
                </a:cubicBezTo>
                <a:cubicBezTo>
                  <a:pt x="8624683" y="19170"/>
                  <a:pt x="8628886" y="29319"/>
                  <a:pt x="8628886" y="39902"/>
                </a:cubicBezTo>
                <a:lnTo>
                  <a:pt x="8628886" y="2560956"/>
                </a:lnTo>
                <a:cubicBezTo>
                  <a:pt x="8628886" y="2571538"/>
                  <a:pt x="8624683" y="2581688"/>
                  <a:pt x="8617200" y="2589171"/>
                </a:cubicBezTo>
                <a:cubicBezTo>
                  <a:pt x="8609716" y="2596654"/>
                  <a:pt x="8599567" y="2600858"/>
                  <a:pt x="8588985" y="2600858"/>
                </a:cubicBezTo>
                <a:lnTo>
                  <a:pt x="39902" y="2600858"/>
                </a:lnTo>
                <a:cubicBezTo>
                  <a:pt x="29319" y="2600858"/>
                  <a:pt x="19170" y="2596654"/>
                  <a:pt x="11687" y="2589171"/>
                </a:cubicBezTo>
                <a:cubicBezTo>
                  <a:pt x="4204" y="2581688"/>
                  <a:pt x="0" y="2571538"/>
                  <a:pt x="0" y="2560956"/>
                </a:cubicBezTo>
                <a:lnTo>
                  <a:pt x="0" y="39902"/>
                </a:lnTo>
                <a:cubicBezTo>
                  <a:pt x="0" y="29319"/>
                  <a:pt x="4204" y="19170"/>
                  <a:pt x="11687" y="11687"/>
                </a:cubicBezTo>
                <a:cubicBezTo>
                  <a:pt x="19170" y="4204"/>
                  <a:pt x="29319" y="0"/>
                  <a:pt x="39902" y="0"/>
                </a:cubicBezTo>
                <a:close/>
              </a:path>
            </a:pathLst>
          </a:custGeom>
          <a:solidFill>
            <a:srgbClr val="FFFFFF">
              <a:alpha val="60000"/>
            </a:srgbClr>
          </a:solidFill>
          <a:ln>
            <a:noFill/>
          </a:ln>
        </p:spPr>
        <p:txBody>
          <a:bodyPr/>
          <a:lstStyle/>
          <a:p>
            <a:endParaRPr lang="en-IN" dirty="0"/>
          </a:p>
        </p:txBody>
      </p:sp>
      <p:pic>
        <p:nvPicPr>
          <p:cNvPr id="1032" name="Picture 8">
            <a:extLst>
              <a:ext uri="{FF2B5EF4-FFF2-40B4-BE49-F238E27FC236}">
                <a16:creationId xmlns:a16="http://schemas.microsoft.com/office/drawing/2014/main" id="{35BF4F44-A200-DD31-DD6F-8200D5F67A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6519" y="304799"/>
            <a:ext cx="7269481" cy="4038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ACD33D2-6790-2952-714B-9026A9BD9422}"/>
              </a:ext>
            </a:extLst>
          </p:cNvPr>
          <p:cNvSpPr txBox="1"/>
          <p:nvPr/>
        </p:nvSpPr>
        <p:spPr>
          <a:xfrm>
            <a:off x="762000" y="2781300"/>
            <a:ext cx="11658414" cy="7171194"/>
          </a:xfrm>
          <a:prstGeom prst="rect">
            <a:avLst/>
          </a:prstGeom>
          <a:noFill/>
        </p:spPr>
        <p:txBody>
          <a:bodyPr wrap="square" rtlCol="0">
            <a:spAutoFit/>
          </a:bodyPr>
          <a:lstStyle/>
          <a:p>
            <a:pPr algn="just"/>
            <a:r>
              <a:rPr lang="en-US" sz="2000" dirty="0">
                <a:latin typeface="Muli Regular" panose="020B0604020202020204" charset="0"/>
              </a:rPr>
              <a:t>The data and requests between the components in the MERN e-commerce application:</a:t>
            </a:r>
          </a:p>
          <a:p>
            <a:pPr algn="just"/>
            <a:endParaRPr lang="en-US" sz="2000" dirty="0">
              <a:latin typeface="Muli Regular" panose="020B0604020202020204" charset="0"/>
            </a:endParaRPr>
          </a:p>
          <a:p>
            <a:pPr algn="just"/>
            <a:r>
              <a:rPr lang="en-US" sz="2000" dirty="0">
                <a:latin typeface="Muli Regular" panose="020B0604020202020204" charset="0"/>
              </a:rPr>
              <a:t>1. User Client to Express.js API Server:</a:t>
            </a:r>
          </a:p>
          <a:p>
            <a:pPr marL="342900" indent="-342900" algn="just">
              <a:buFont typeface="Symbol" panose="05050102010706020507" pitchFamily="18" charset="2"/>
              <a:buChar char=""/>
            </a:pPr>
            <a:r>
              <a:rPr lang="en-US" sz="2000" dirty="0">
                <a:latin typeface="Muli Regular" panose="020B0604020202020204" charset="0"/>
              </a:rPr>
              <a:t>The User Client, built using React.js, sends HTTP requests to the Express.js API Server.</a:t>
            </a:r>
          </a:p>
          <a:p>
            <a:pPr marL="342900" indent="-342900" algn="just">
              <a:buFont typeface="Symbol" panose="05050102010706020507" pitchFamily="18" charset="2"/>
              <a:buChar char=""/>
            </a:pPr>
            <a:r>
              <a:rPr lang="en-US" sz="2000" dirty="0">
                <a:latin typeface="Muli Regular" panose="020B0604020202020204" charset="0"/>
              </a:rPr>
              <a:t>These requests can include actions such as retrieving product listings, adding items to the cart.</a:t>
            </a:r>
          </a:p>
          <a:p>
            <a:pPr marL="342900" indent="-342900" algn="just">
              <a:buFont typeface="Symbol" panose="05050102010706020507" pitchFamily="18" charset="2"/>
              <a:buChar char=""/>
            </a:pPr>
            <a:r>
              <a:rPr lang="en-US" sz="2000" dirty="0">
                <a:latin typeface="Muli Regular" panose="020B0604020202020204" charset="0"/>
              </a:rPr>
              <a:t>The requests are typically sent using RESTful APIs</a:t>
            </a:r>
          </a:p>
          <a:p>
            <a:pPr algn="just"/>
            <a:r>
              <a:rPr lang="en-US" sz="2000" dirty="0">
                <a:latin typeface="Muli Regular" panose="020B0604020202020204" charset="0"/>
              </a:rPr>
              <a:t>2. Express.js API Server to MongoDB Database:</a:t>
            </a:r>
          </a:p>
          <a:p>
            <a:pPr marL="342900" indent="-342900" algn="just">
              <a:buFont typeface="Symbol" panose="05050102010706020507" pitchFamily="18" charset="2"/>
              <a:buChar char="-"/>
            </a:pPr>
            <a:r>
              <a:rPr lang="en-US" sz="2000" dirty="0">
                <a:latin typeface="Muli Regular" panose="020B0604020202020204" charset="0"/>
              </a:rPr>
              <a:t>The Express.js API Server receives the requests from the User Client.</a:t>
            </a:r>
          </a:p>
          <a:p>
            <a:pPr marL="342900" indent="-342900" algn="just">
              <a:buFont typeface="Symbol" panose="05050102010706020507" pitchFamily="18" charset="2"/>
              <a:buChar char="-"/>
            </a:pPr>
            <a:r>
              <a:rPr lang="en-US" sz="2000" dirty="0">
                <a:latin typeface="Muli Regular" panose="020B0604020202020204" charset="0"/>
              </a:rPr>
              <a:t>It processes and validates the requests, ensuring the proper authentication and authorization.</a:t>
            </a:r>
          </a:p>
          <a:p>
            <a:pPr marL="342900" indent="-342900" algn="just">
              <a:buFont typeface="Symbol" panose="05050102010706020507" pitchFamily="18" charset="2"/>
              <a:buChar char="-"/>
            </a:pPr>
            <a:r>
              <a:rPr lang="en-US" sz="2000" dirty="0">
                <a:latin typeface="Muli Regular" panose="020B0604020202020204" charset="0"/>
              </a:rPr>
              <a:t>The server then interacts with the database to retrieve or modify data based on the request that involve querying the database for product information, updating details, or storing new orders.</a:t>
            </a:r>
          </a:p>
          <a:p>
            <a:pPr algn="just"/>
            <a:r>
              <a:rPr lang="en-US" sz="2000" dirty="0">
                <a:latin typeface="Muli Regular" panose="020B0604020202020204" charset="0"/>
              </a:rPr>
              <a:t>3. MongoDB Database to Express.js API Server:</a:t>
            </a:r>
          </a:p>
          <a:p>
            <a:pPr marL="342900" indent="-342900" algn="just">
              <a:buFont typeface="Symbol" panose="05050102010706020507" pitchFamily="18" charset="2"/>
              <a:buChar char="-"/>
            </a:pPr>
            <a:r>
              <a:rPr lang="en-US" sz="2000" dirty="0">
                <a:latin typeface="Muli Regular" panose="020B0604020202020204" charset="0"/>
              </a:rPr>
              <a:t>The MongoDB database responds to the Express.js API Server with the requested data or the outcome of the requested operation.</a:t>
            </a:r>
          </a:p>
          <a:p>
            <a:pPr marL="342900" indent="-342900" algn="just">
              <a:buFont typeface="Symbol" panose="05050102010706020507" pitchFamily="18" charset="2"/>
              <a:buChar char="-"/>
            </a:pPr>
            <a:r>
              <a:rPr lang="en-US" sz="2000" dirty="0">
                <a:latin typeface="Muli Regular" panose="020B0604020202020204" charset="0"/>
              </a:rPr>
              <a:t>This response typically includes JSON-formatted data containing the requested information or a success/error status message.</a:t>
            </a:r>
          </a:p>
          <a:p>
            <a:pPr algn="just"/>
            <a:r>
              <a:rPr lang="en-US" sz="2000" dirty="0">
                <a:latin typeface="Muli Regular" panose="020B0604020202020204" charset="0"/>
              </a:rPr>
              <a:t>4. Express.js API Server to User Client:</a:t>
            </a:r>
          </a:p>
          <a:p>
            <a:pPr marL="342900" indent="-342900" algn="just">
              <a:buFont typeface="Symbol" panose="05050102010706020507" pitchFamily="18" charset="2"/>
              <a:buChar char="-"/>
            </a:pPr>
            <a:r>
              <a:rPr lang="en-US" sz="2000" dirty="0">
                <a:latin typeface="Muli Regular" panose="020B0604020202020204" charset="0"/>
              </a:rPr>
              <a:t>The Express.js API Server sends the response received from the MongoDB database back to the User Client. This response can include product listings, updated user information, or confirmation of a successful transaction.</a:t>
            </a:r>
          </a:p>
          <a:p>
            <a:pPr marL="342900" indent="-342900" algn="just">
              <a:buFont typeface="Symbol" panose="05050102010706020507" pitchFamily="18" charset="2"/>
              <a:buChar char="-"/>
            </a:pPr>
            <a:r>
              <a:rPr lang="en-US" sz="2000" dirty="0">
                <a:latin typeface="Muli Regular" panose="020B0604020202020204" charset="0"/>
              </a:rPr>
              <a:t>The User Client receives the response and updates the user interface accordingly to provide the requested information.</a:t>
            </a:r>
          </a:p>
        </p:txBody>
      </p:sp>
      <p:sp>
        <p:nvSpPr>
          <p:cNvPr id="4" name="Freeform 4">
            <a:extLst>
              <a:ext uri="{FF2B5EF4-FFF2-40B4-BE49-F238E27FC236}">
                <a16:creationId xmlns:a16="http://schemas.microsoft.com/office/drawing/2014/main" id="{8A5257A7-C7A4-7B13-0729-6FE4C31A20FF}"/>
              </a:ext>
            </a:extLst>
          </p:cNvPr>
          <p:cNvSpPr/>
          <p:nvPr/>
        </p:nvSpPr>
        <p:spPr>
          <a:xfrm rot="787604">
            <a:off x="12699007" y="5159435"/>
            <a:ext cx="6224985" cy="6224985"/>
          </a:xfrm>
          <a:custGeom>
            <a:avLst/>
            <a:gdLst/>
            <a:ahLst/>
            <a:cxnLst/>
            <a:rect l="l" t="t" r="r" b="b"/>
            <a:pathLst>
              <a:path w="6224985" h="6224985">
                <a:moveTo>
                  <a:pt x="0" y="0"/>
                </a:moveTo>
                <a:lnTo>
                  <a:pt x="6224985" y="0"/>
                </a:lnTo>
                <a:lnTo>
                  <a:pt x="6224985" y="6224984"/>
                </a:lnTo>
                <a:lnTo>
                  <a:pt x="0" y="6224984"/>
                </a:lnTo>
                <a:lnTo>
                  <a:pt x="0" y="0"/>
                </a:lnTo>
                <a:close/>
              </a:path>
            </a:pathLst>
          </a:custGeom>
          <a:blipFill dpi="0" rotWithShape="1">
            <a:blip r:embed="rId4">
              <a:alphaModFix amt="50000"/>
              <a:extLst>
                <a:ext uri="{96DAC541-7B7A-43D3-8B79-37D633B846F1}">
                  <asvg:svgBlip xmlns:asvg="http://schemas.microsoft.com/office/drawing/2016/SVG/main" r:embed="rId5"/>
                </a:ext>
              </a:extLst>
            </a:blip>
            <a:srcRect/>
            <a:stretch>
              <a:fillRect/>
            </a:stretch>
          </a:blipFill>
        </p:spPr>
      </p:sp>
      <p:sp>
        <p:nvSpPr>
          <p:cNvPr id="5" name="Freeform 8">
            <a:extLst>
              <a:ext uri="{FF2B5EF4-FFF2-40B4-BE49-F238E27FC236}">
                <a16:creationId xmlns:a16="http://schemas.microsoft.com/office/drawing/2014/main" id="{0350DCAA-4B03-72DD-0A9C-EE07D343B3D8}"/>
              </a:ext>
            </a:extLst>
          </p:cNvPr>
          <p:cNvSpPr/>
          <p:nvPr/>
        </p:nvSpPr>
        <p:spPr>
          <a:xfrm>
            <a:off x="13681942" y="5704046"/>
            <a:ext cx="1170323" cy="1170323"/>
          </a:xfrm>
          <a:custGeom>
            <a:avLst/>
            <a:gdLst/>
            <a:ahLst/>
            <a:cxnLst/>
            <a:rect l="l" t="t" r="r" b="b"/>
            <a:pathLst>
              <a:path w="1170323" h="1170323">
                <a:moveTo>
                  <a:pt x="0" y="0"/>
                </a:moveTo>
                <a:lnTo>
                  <a:pt x="1170323" y="0"/>
                </a:lnTo>
                <a:lnTo>
                  <a:pt x="1170323" y="1170323"/>
                </a:lnTo>
                <a:lnTo>
                  <a:pt x="0" y="1170323"/>
                </a:lnTo>
                <a:lnTo>
                  <a:pt x="0" y="0"/>
                </a:lnTo>
                <a:close/>
              </a:path>
            </a:pathLst>
          </a:custGeom>
          <a:blipFill dpi="0" rotWithShape="1">
            <a:blip r:embed="rId6">
              <a:alphaModFix amt="70000"/>
              <a:extLst>
                <a:ext uri="{96DAC541-7B7A-43D3-8B79-37D633B846F1}">
                  <asvg:svgBlip xmlns:asvg="http://schemas.microsoft.com/office/drawing/2016/SVG/main" r:embed="rId7"/>
                </a:ext>
              </a:extLst>
            </a:blip>
            <a:srcRect/>
            <a:stretch>
              <a:fillRect/>
            </a:stretch>
          </a:blipFill>
        </p:spPr>
      </p:sp>
    </p:spTree>
    <p:extLst>
      <p:ext uri="{BB962C8B-B14F-4D97-AF65-F5344CB8AC3E}">
        <p14:creationId xmlns:p14="http://schemas.microsoft.com/office/powerpoint/2010/main" val="3755155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0433" b="20433"/>
          <a:stretch>
            <a:fillRect/>
          </a:stretch>
        </p:blipFill>
        <p:spPr>
          <a:xfrm>
            <a:off x="0" y="0"/>
            <a:ext cx="18288000" cy="10287000"/>
          </a:xfrm>
          <a:prstGeom prst="rect">
            <a:avLst/>
          </a:prstGeom>
        </p:spPr>
      </p:pic>
      <p:sp>
        <p:nvSpPr>
          <p:cNvPr id="3" name="Freeform 3"/>
          <p:cNvSpPr/>
          <p:nvPr/>
        </p:nvSpPr>
        <p:spPr>
          <a:xfrm>
            <a:off x="204799" y="7097080"/>
            <a:ext cx="5881052" cy="6379839"/>
          </a:xfrm>
          <a:custGeom>
            <a:avLst/>
            <a:gdLst/>
            <a:ahLst/>
            <a:cxnLst/>
            <a:rect l="l" t="t" r="r" b="b"/>
            <a:pathLst>
              <a:path w="5881052" h="6379839">
                <a:moveTo>
                  <a:pt x="0" y="0"/>
                </a:moveTo>
                <a:lnTo>
                  <a:pt x="5881052" y="0"/>
                </a:lnTo>
                <a:lnTo>
                  <a:pt x="5881052" y="6379840"/>
                </a:lnTo>
                <a:lnTo>
                  <a:pt x="0" y="63798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46052" y="7097080"/>
            <a:ext cx="5979720" cy="5979720"/>
          </a:xfrm>
          <a:custGeom>
            <a:avLst/>
            <a:gdLst/>
            <a:ahLst/>
            <a:cxnLst/>
            <a:rect l="l" t="t" r="r" b="b"/>
            <a:pathLst>
              <a:path w="5979720" h="5979720">
                <a:moveTo>
                  <a:pt x="0" y="0"/>
                </a:moveTo>
                <a:lnTo>
                  <a:pt x="5979720" y="0"/>
                </a:lnTo>
                <a:lnTo>
                  <a:pt x="5979720" y="5979720"/>
                </a:lnTo>
                <a:lnTo>
                  <a:pt x="0" y="59797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3837894">
            <a:off x="4271981" y="8635636"/>
            <a:ext cx="1217836" cy="635489"/>
          </a:xfrm>
          <a:custGeom>
            <a:avLst/>
            <a:gdLst/>
            <a:ahLst/>
            <a:cxnLst/>
            <a:rect l="l" t="t" r="r" b="b"/>
            <a:pathLst>
              <a:path w="1217836" h="635489">
                <a:moveTo>
                  <a:pt x="0" y="0"/>
                </a:moveTo>
                <a:lnTo>
                  <a:pt x="1217836" y="0"/>
                </a:lnTo>
                <a:lnTo>
                  <a:pt x="1217836" y="635489"/>
                </a:lnTo>
                <a:lnTo>
                  <a:pt x="0" y="6354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TextBox 10"/>
          <p:cNvSpPr txBox="1"/>
          <p:nvPr/>
        </p:nvSpPr>
        <p:spPr>
          <a:xfrm>
            <a:off x="12914179" y="1152049"/>
            <a:ext cx="3849961" cy="400559"/>
          </a:xfrm>
          <a:prstGeom prst="rect">
            <a:avLst/>
          </a:prstGeom>
        </p:spPr>
        <p:txBody>
          <a:bodyPr lIns="0" tIns="0" rIns="0" bIns="0" rtlCol="0" anchor="t">
            <a:spAutoFit/>
          </a:bodyPr>
          <a:lstStyle/>
          <a:p>
            <a:pPr>
              <a:lnSpc>
                <a:spcPts val="3359"/>
              </a:lnSpc>
            </a:pPr>
            <a:r>
              <a:rPr lang="en-US" sz="2400" dirty="0">
                <a:solidFill>
                  <a:srgbClr val="000000"/>
                </a:solidFill>
                <a:latin typeface="Muli Regular"/>
              </a:rPr>
              <a:t>.</a:t>
            </a:r>
          </a:p>
        </p:txBody>
      </p:sp>
      <p:grpSp>
        <p:nvGrpSpPr>
          <p:cNvPr id="28" name="Group 28"/>
          <p:cNvGrpSpPr/>
          <p:nvPr/>
        </p:nvGrpSpPr>
        <p:grpSpPr>
          <a:xfrm>
            <a:off x="1028700" y="647026"/>
            <a:ext cx="12153900" cy="3564445"/>
            <a:chOff x="0" y="9525"/>
            <a:chExt cx="14823824" cy="4234169"/>
          </a:xfrm>
        </p:grpSpPr>
        <p:sp>
          <p:nvSpPr>
            <p:cNvPr id="29" name="TextBox 29"/>
            <p:cNvSpPr txBox="1"/>
            <p:nvPr/>
          </p:nvSpPr>
          <p:spPr>
            <a:xfrm>
              <a:off x="325341" y="9525"/>
              <a:ext cx="14498483" cy="1655496"/>
            </a:xfrm>
            <a:prstGeom prst="rect">
              <a:avLst/>
            </a:prstGeom>
          </p:spPr>
          <p:txBody>
            <a:bodyPr wrap="square" lIns="0" tIns="0" rIns="0" bIns="0" rtlCol="0" anchor="t">
              <a:spAutoFit/>
            </a:bodyPr>
            <a:lstStyle/>
            <a:p>
              <a:pPr>
                <a:lnSpc>
                  <a:spcPts val="10199"/>
                </a:lnSpc>
              </a:pPr>
              <a:r>
                <a:rPr lang="en-US" sz="8499" b="1" dirty="0">
                  <a:solidFill>
                    <a:srgbClr val="000000"/>
                  </a:solidFill>
                  <a:latin typeface="Muli Regular" panose="020B0604020202020204" charset="0"/>
                </a:rPr>
                <a:t>Development Process</a:t>
              </a:r>
            </a:p>
          </p:txBody>
        </p:sp>
        <p:sp>
          <p:nvSpPr>
            <p:cNvPr id="30" name="TextBox 30"/>
            <p:cNvSpPr txBox="1"/>
            <p:nvPr/>
          </p:nvSpPr>
          <p:spPr>
            <a:xfrm>
              <a:off x="0" y="3748087"/>
              <a:ext cx="7037742" cy="495607"/>
            </a:xfrm>
            <a:prstGeom prst="rect">
              <a:avLst/>
            </a:prstGeom>
          </p:spPr>
          <p:txBody>
            <a:bodyPr lIns="0" tIns="0" rIns="0" bIns="0" rtlCol="0" anchor="t">
              <a:spAutoFit/>
            </a:bodyPr>
            <a:lstStyle/>
            <a:p>
              <a:pPr algn="l">
                <a:lnSpc>
                  <a:spcPts val="3120"/>
                </a:lnSpc>
              </a:pPr>
              <a:endParaRPr lang="en-US" sz="2400" dirty="0">
                <a:solidFill>
                  <a:srgbClr val="000000"/>
                </a:solidFill>
                <a:latin typeface="Muli Regular"/>
              </a:endParaRPr>
            </a:p>
          </p:txBody>
        </p:sp>
      </p:grpSp>
      <p:sp>
        <p:nvSpPr>
          <p:cNvPr id="9" name="Freeform 10">
            <a:extLst>
              <a:ext uri="{FF2B5EF4-FFF2-40B4-BE49-F238E27FC236}">
                <a16:creationId xmlns:a16="http://schemas.microsoft.com/office/drawing/2014/main" id="{DAA1AF3F-71A1-C5D0-6BC3-CBFD2CADA6F5}"/>
              </a:ext>
            </a:extLst>
          </p:cNvPr>
          <p:cNvSpPr/>
          <p:nvPr/>
        </p:nvSpPr>
        <p:spPr>
          <a:xfrm>
            <a:off x="2133600" y="2199634"/>
            <a:ext cx="14630540" cy="7744466"/>
          </a:xfrm>
          <a:custGeom>
            <a:avLst/>
            <a:gdLst/>
            <a:ahLst/>
            <a:cxnLst/>
            <a:rect l="l" t="t" r="r" b="b"/>
            <a:pathLst>
              <a:path w="8628886" h="2600858">
                <a:moveTo>
                  <a:pt x="39902" y="0"/>
                </a:moveTo>
                <a:lnTo>
                  <a:pt x="8588985" y="0"/>
                </a:lnTo>
                <a:cubicBezTo>
                  <a:pt x="8599567" y="0"/>
                  <a:pt x="8609716" y="4204"/>
                  <a:pt x="8617200" y="11687"/>
                </a:cubicBezTo>
                <a:cubicBezTo>
                  <a:pt x="8624683" y="19170"/>
                  <a:pt x="8628886" y="29319"/>
                  <a:pt x="8628886" y="39902"/>
                </a:cubicBezTo>
                <a:lnTo>
                  <a:pt x="8628886" y="2560956"/>
                </a:lnTo>
                <a:cubicBezTo>
                  <a:pt x="8628886" y="2571538"/>
                  <a:pt x="8624683" y="2581688"/>
                  <a:pt x="8617200" y="2589171"/>
                </a:cubicBezTo>
                <a:cubicBezTo>
                  <a:pt x="8609716" y="2596654"/>
                  <a:pt x="8599567" y="2600858"/>
                  <a:pt x="8588985" y="2600858"/>
                </a:cubicBezTo>
                <a:lnTo>
                  <a:pt x="39902" y="2600858"/>
                </a:lnTo>
                <a:cubicBezTo>
                  <a:pt x="29319" y="2600858"/>
                  <a:pt x="19170" y="2596654"/>
                  <a:pt x="11687" y="2589171"/>
                </a:cubicBezTo>
                <a:cubicBezTo>
                  <a:pt x="4204" y="2581688"/>
                  <a:pt x="0" y="2571538"/>
                  <a:pt x="0" y="2560956"/>
                </a:cubicBezTo>
                <a:lnTo>
                  <a:pt x="0" y="39902"/>
                </a:lnTo>
                <a:cubicBezTo>
                  <a:pt x="0" y="29319"/>
                  <a:pt x="4204" y="19170"/>
                  <a:pt x="11687" y="11687"/>
                </a:cubicBezTo>
                <a:cubicBezTo>
                  <a:pt x="19170" y="4204"/>
                  <a:pt x="29319" y="0"/>
                  <a:pt x="39902" y="0"/>
                </a:cubicBezTo>
                <a:close/>
              </a:path>
            </a:pathLst>
          </a:custGeom>
          <a:solidFill>
            <a:srgbClr val="FFFFFF">
              <a:alpha val="60000"/>
            </a:srgbClr>
          </a:solidFill>
          <a:ln>
            <a:noFill/>
          </a:ln>
        </p:spPr>
      </p:sp>
      <p:sp>
        <p:nvSpPr>
          <p:cNvPr id="14" name="TextBox 13">
            <a:extLst>
              <a:ext uri="{FF2B5EF4-FFF2-40B4-BE49-F238E27FC236}">
                <a16:creationId xmlns:a16="http://schemas.microsoft.com/office/drawing/2014/main" id="{B1B95B71-1B4C-6B41-2B64-341BF0EC8FEB}"/>
              </a:ext>
            </a:extLst>
          </p:cNvPr>
          <p:cNvSpPr txBox="1"/>
          <p:nvPr/>
        </p:nvSpPr>
        <p:spPr>
          <a:xfrm>
            <a:off x="3048000" y="2687696"/>
            <a:ext cx="12877800" cy="8248412"/>
          </a:xfrm>
          <a:prstGeom prst="rect">
            <a:avLst/>
          </a:prstGeom>
          <a:noFill/>
        </p:spPr>
        <p:txBody>
          <a:bodyPr wrap="square" rtlCol="0">
            <a:spAutoFit/>
          </a:bodyPr>
          <a:lstStyle/>
          <a:p>
            <a:pPr algn="just"/>
            <a:r>
              <a:rPr lang="en-US" sz="2200" dirty="0">
                <a:latin typeface="Muli Regular" panose="020B0604020202020204" charset="0"/>
              </a:rPr>
              <a:t>The development process of a MERN Stack e-commerce application typically involves the following steps:</a:t>
            </a:r>
          </a:p>
          <a:p>
            <a:pPr algn="just"/>
            <a:endParaRPr lang="en-US" sz="2200" dirty="0">
              <a:latin typeface="Muli Regular" panose="020B0604020202020204" charset="0"/>
            </a:endParaRPr>
          </a:p>
          <a:p>
            <a:pPr algn="just"/>
            <a:r>
              <a:rPr lang="en-US" sz="2200" dirty="0">
                <a:latin typeface="Muli Regular" panose="020B0604020202020204" charset="0"/>
              </a:rPr>
              <a:t>1. Requirement Gathering: Understand the client's requirements, target audience, and desired features for the e-commerce application. Document the functional and non-functional requirements.</a:t>
            </a:r>
          </a:p>
          <a:p>
            <a:pPr algn="just"/>
            <a:endParaRPr lang="en-US" sz="2200" dirty="0">
              <a:latin typeface="Muli Regular" panose="020B0604020202020204" charset="0"/>
            </a:endParaRPr>
          </a:p>
          <a:p>
            <a:pPr algn="just"/>
            <a:r>
              <a:rPr lang="en-US" sz="2200" dirty="0">
                <a:latin typeface="Muli Regular" panose="020B0604020202020204" charset="0"/>
              </a:rPr>
              <a:t>2. Design and Wireframing: Create a design plan and wireframes to visualize the user interface and application flow. Determine the structure, layout, and navigation of the application.</a:t>
            </a:r>
          </a:p>
          <a:p>
            <a:pPr algn="just"/>
            <a:endParaRPr lang="en-US" sz="2200" dirty="0">
              <a:latin typeface="Muli Regular" panose="020B0604020202020204" charset="0"/>
            </a:endParaRPr>
          </a:p>
          <a:p>
            <a:pPr algn="just"/>
            <a:r>
              <a:rPr lang="en-US" sz="2200" dirty="0">
                <a:latin typeface="Muli Regular" panose="020B0604020202020204" charset="0"/>
              </a:rPr>
              <a:t>3. Technology Stack Selection: Choose the MERN Stack as the development framework. Set up the development environment with the necessary tools and libraries.</a:t>
            </a:r>
          </a:p>
          <a:p>
            <a:pPr algn="just"/>
            <a:endParaRPr lang="en-US" sz="2200" dirty="0">
              <a:latin typeface="Muli Regular" panose="020B0604020202020204" charset="0"/>
            </a:endParaRPr>
          </a:p>
          <a:p>
            <a:pPr algn="just"/>
            <a:r>
              <a:rPr lang="en-US" sz="2200" dirty="0">
                <a:latin typeface="Muli Regular" panose="020B0604020202020204" charset="0"/>
              </a:rPr>
              <a:t>4. Database Design: Design the MongoDB database schema, including collections, documents, and relationships. Define the fields and data structure to store product information, user details, and other relevant data.</a:t>
            </a:r>
            <a:r>
              <a:rPr lang="en-US" sz="2000" dirty="0">
                <a:latin typeface="Muli Regular" panose="020B0604020202020204" charset="0"/>
              </a:rPr>
              <a:t> </a:t>
            </a:r>
          </a:p>
          <a:p>
            <a:pPr algn="just"/>
            <a:endParaRPr lang="en-US" sz="2000" dirty="0">
              <a:latin typeface="Muli Regular" panose="020B0604020202020204" charset="0"/>
            </a:endParaRPr>
          </a:p>
          <a:p>
            <a:pPr algn="just"/>
            <a:r>
              <a:rPr lang="en-US" sz="2200" dirty="0">
                <a:latin typeface="Muli Regular" panose="020B0604020202020204" charset="0"/>
              </a:rPr>
              <a:t>5. Backend Development: Develop the server-side using Node.js and Express.js. Implement the application's RESTful APIs endpoints for handling requests and responses. Write server-side logic, including authentication, authorization, and business logic.</a:t>
            </a:r>
          </a:p>
          <a:p>
            <a:pPr algn="just"/>
            <a:endParaRPr lang="en-US" sz="2200" dirty="0">
              <a:latin typeface="Muli Regular" panose="020B0604020202020204" charset="0"/>
            </a:endParaRPr>
          </a:p>
          <a:p>
            <a:pPr algn="just"/>
            <a:endParaRPr lang="en-US" sz="2200" dirty="0">
              <a:latin typeface="Muli Regular" panose="020B0604020202020204" charset="0"/>
            </a:endParaRPr>
          </a:p>
          <a:p>
            <a:endParaRPr lang="en-US" sz="2400" dirty="0">
              <a:latin typeface="Muli Regular" panose="020B0604020202020204" charset="0"/>
            </a:endParaRPr>
          </a:p>
          <a:p>
            <a:endParaRPr lang="en-US" sz="2400" dirty="0">
              <a:latin typeface="Muli Regular" panose="020B06040202020202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0433" b="20433"/>
          <a:stretch>
            <a:fillRect/>
          </a:stretch>
        </p:blipFill>
        <p:spPr>
          <a:xfrm>
            <a:off x="0" y="0"/>
            <a:ext cx="18288000" cy="10287000"/>
          </a:xfrm>
          <a:prstGeom prst="rect">
            <a:avLst/>
          </a:prstGeom>
        </p:spPr>
      </p:pic>
      <p:sp>
        <p:nvSpPr>
          <p:cNvPr id="3" name="Freeform 3"/>
          <p:cNvSpPr/>
          <p:nvPr/>
        </p:nvSpPr>
        <p:spPr>
          <a:xfrm>
            <a:off x="204799" y="7097080"/>
            <a:ext cx="5881052" cy="6379839"/>
          </a:xfrm>
          <a:custGeom>
            <a:avLst/>
            <a:gdLst/>
            <a:ahLst/>
            <a:cxnLst/>
            <a:rect l="l" t="t" r="r" b="b"/>
            <a:pathLst>
              <a:path w="5881052" h="6379839">
                <a:moveTo>
                  <a:pt x="0" y="0"/>
                </a:moveTo>
                <a:lnTo>
                  <a:pt x="5881052" y="0"/>
                </a:lnTo>
                <a:lnTo>
                  <a:pt x="5881052" y="6379840"/>
                </a:lnTo>
                <a:lnTo>
                  <a:pt x="0" y="63798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46052" y="7097080"/>
            <a:ext cx="5979720" cy="5979720"/>
          </a:xfrm>
          <a:custGeom>
            <a:avLst/>
            <a:gdLst/>
            <a:ahLst/>
            <a:cxnLst/>
            <a:rect l="l" t="t" r="r" b="b"/>
            <a:pathLst>
              <a:path w="5979720" h="5979720">
                <a:moveTo>
                  <a:pt x="0" y="0"/>
                </a:moveTo>
                <a:lnTo>
                  <a:pt x="5979720" y="0"/>
                </a:lnTo>
                <a:lnTo>
                  <a:pt x="5979720" y="5979720"/>
                </a:lnTo>
                <a:lnTo>
                  <a:pt x="0" y="59797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3837894">
            <a:off x="4271981" y="8635636"/>
            <a:ext cx="1217836" cy="635489"/>
          </a:xfrm>
          <a:custGeom>
            <a:avLst/>
            <a:gdLst/>
            <a:ahLst/>
            <a:cxnLst/>
            <a:rect l="l" t="t" r="r" b="b"/>
            <a:pathLst>
              <a:path w="1217836" h="635489">
                <a:moveTo>
                  <a:pt x="0" y="0"/>
                </a:moveTo>
                <a:lnTo>
                  <a:pt x="1217836" y="0"/>
                </a:lnTo>
                <a:lnTo>
                  <a:pt x="1217836" y="635489"/>
                </a:lnTo>
                <a:lnTo>
                  <a:pt x="0" y="6354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TextBox 10"/>
          <p:cNvSpPr txBox="1"/>
          <p:nvPr/>
        </p:nvSpPr>
        <p:spPr>
          <a:xfrm>
            <a:off x="12914179" y="1152049"/>
            <a:ext cx="3849961" cy="400559"/>
          </a:xfrm>
          <a:prstGeom prst="rect">
            <a:avLst/>
          </a:prstGeom>
        </p:spPr>
        <p:txBody>
          <a:bodyPr lIns="0" tIns="0" rIns="0" bIns="0" rtlCol="0" anchor="t">
            <a:spAutoFit/>
          </a:bodyPr>
          <a:lstStyle/>
          <a:p>
            <a:pPr>
              <a:lnSpc>
                <a:spcPts val="3359"/>
              </a:lnSpc>
            </a:pPr>
            <a:r>
              <a:rPr lang="en-US" sz="2400" dirty="0">
                <a:solidFill>
                  <a:srgbClr val="000000"/>
                </a:solidFill>
                <a:latin typeface="Muli Regular"/>
              </a:rPr>
              <a:t>.</a:t>
            </a:r>
          </a:p>
        </p:txBody>
      </p:sp>
      <p:grpSp>
        <p:nvGrpSpPr>
          <p:cNvPr id="28" name="Group 28"/>
          <p:cNvGrpSpPr/>
          <p:nvPr/>
        </p:nvGrpSpPr>
        <p:grpSpPr>
          <a:xfrm>
            <a:off x="1028700" y="647026"/>
            <a:ext cx="12153900" cy="3564445"/>
            <a:chOff x="0" y="9525"/>
            <a:chExt cx="14823824" cy="4234169"/>
          </a:xfrm>
        </p:grpSpPr>
        <p:sp>
          <p:nvSpPr>
            <p:cNvPr id="29" name="TextBox 29"/>
            <p:cNvSpPr txBox="1"/>
            <p:nvPr/>
          </p:nvSpPr>
          <p:spPr>
            <a:xfrm>
              <a:off x="325341" y="9525"/>
              <a:ext cx="14498483" cy="1474911"/>
            </a:xfrm>
            <a:prstGeom prst="rect">
              <a:avLst/>
            </a:prstGeom>
          </p:spPr>
          <p:txBody>
            <a:bodyPr wrap="square" lIns="0" tIns="0" rIns="0" bIns="0" rtlCol="0" anchor="t">
              <a:spAutoFit/>
            </a:bodyPr>
            <a:lstStyle/>
            <a:p>
              <a:pPr>
                <a:lnSpc>
                  <a:spcPts val="10199"/>
                </a:lnSpc>
              </a:pPr>
              <a:r>
                <a:rPr lang="en-US" sz="8499" b="1" dirty="0">
                  <a:solidFill>
                    <a:srgbClr val="000000"/>
                  </a:solidFill>
                  <a:latin typeface="Muli Regular" panose="020B0604020202020204" charset="0"/>
                </a:rPr>
                <a:t>Development Process</a:t>
              </a:r>
            </a:p>
          </p:txBody>
        </p:sp>
        <p:sp>
          <p:nvSpPr>
            <p:cNvPr id="30" name="TextBox 30"/>
            <p:cNvSpPr txBox="1"/>
            <p:nvPr/>
          </p:nvSpPr>
          <p:spPr>
            <a:xfrm>
              <a:off x="0" y="3748087"/>
              <a:ext cx="7037742" cy="495607"/>
            </a:xfrm>
            <a:prstGeom prst="rect">
              <a:avLst/>
            </a:prstGeom>
          </p:spPr>
          <p:txBody>
            <a:bodyPr lIns="0" tIns="0" rIns="0" bIns="0" rtlCol="0" anchor="t">
              <a:spAutoFit/>
            </a:bodyPr>
            <a:lstStyle/>
            <a:p>
              <a:pPr algn="l">
                <a:lnSpc>
                  <a:spcPts val="3120"/>
                </a:lnSpc>
              </a:pPr>
              <a:endParaRPr lang="en-US" sz="2400" dirty="0">
                <a:solidFill>
                  <a:srgbClr val="000000"/>
                </a:solidFill>
                <a:latin typeface="Muli Regular"/>
              </a:endParaRPr>
            </a:p>
          </p:txBody>
        </p:sp>
      </p:grpSp>
      <p:sp>
        <p:nvSpPr>
          <p:cNvPr id="9" name="Freeform 10">
            <a:extLst>
              <a:ext uri="{FF2B5EF4-FFF2-40B4-BE49-F238E27FC236}">
                <a16:creationId xmlns:a16="http://schemas.microsoft.com/office/drawing/2014/main" id="{DAA1AF3F-71A1-C5D0-6BC3-CBFD2CADA6F5}"/>
              </a:ext>
            </a:extLst>
          </p:cNvPr>
          <p:cNvSpPr/>
          <p:nvPr/>
        </p:nvSpPr>
        <p:spPr>
          <a:xfrm>
            <a:off x="2133600" y="2216594"/>
            <a:ext cx="14630540" cy="7727506"/>
          </a:xfrm>
          <a:custGeom>
            <a:avLst/>
            <a:gdLst/>
            <a:ahLst/>
            <a:cxnLst/>
            <a:rect l="l" t="t" r="r" b="b"/>
            <a:pathLst>
              <a:path w="8628886" h="2600858">
                <a:moveTo>
                  <a:pt x="39902" y="0"/>
                </a:moveTo>
                <a:lnTo>
                  <a:pt x="8588985" y="0"/>
                </a:lnTo>
                <a:cubicBezTo>
                  <a:pt x="8599567" y="0"/>
                  <a:pt x="8609716" y="4204"/>
                  <a:pt x="8617200" y="11687"/>
                </a:cubicBezTo>
                <a:cubicBezTo>
                  <a:pt x="8624683" y="19170"/>
                  <a:pt x="8628886" y="29319"/>
                  <a:pt x="8628886" y="39902"/>
                </a:cubicBezTo>
                <a:lnTo>
                  <a:pt x="8628886" y="2560956"/>
                </a:lnTo>
                <a:cubicBezTo>
                  <a:pt x="8628886" y="2571538"/>
                  <a:pt x="8624683" y="2581688"/>
                  <a:pt x="8617200" y="2589171"/>
                </a:cubicBezTo>
                <a:cubicBezTo>
                  <a:pt x="8609716" y="2596654"/>
                  <a:pt x="8599567" y="2600858"/>
                  <a:pt x="8588985" y="2600858"/>
                </a:cubicBezTo>
                <a:lnTo>
                  <a:pt x="39902" y="2600858"/>
                </a:lnTo>
                <a:cubicBezTo>
                  <a:pt x="29319" y="2600858"/>
                  <a:pt x="19170" y="2596654"/>
                  <a:pt x="11687" y="2589171"/>
                </a:cubicBezTo>
                <a:cubicBezTo>
                  <a:pt x="4204" y="2581688"/>
                  <a:pt x="0" y="2571538"/>
                  <a:pt x="0" y="2560956"/>
                </a:cubicBezTo>
                <a:lnTo>
                  <a:pt x="0" y="39902"/>
                </a:lnTo>
                <a:cubicBezTo>
                  <a:pt x="0" y="29319"/>
                  <a:pt x="4204" y="19170"/>
                  <a:pt x="11687" y="11687"/>
                </a:cubicBezTo>
                <a:cubicBezTo>
                  <a:pt x="19170" y="4204"/>
                  <a:pt x="29319" y="0"/>
                  <a:pt x="39902" y="0"/>
                </a:cubicBezTo>
                <a:close/>
              </a:path>
            </a:pathLst>
          </a:custGeom>
          <a:solidFill>
            <a:srgbClr val="FFFFFF">
              <a:alpha val="60000"/>
            </a:srgbClr>
          </a:solidFill>
          <a:ln>
            <a:noFill/>
          </a:ln>
        </p:spPr>
      </p:sp>
      <p:sp>
        <p:nvSpPr>
          <p:cNvPr id="14" name="TextBox 13">
            <a:extLst>
              <a:ext uri="{FF2B5EF4-FFF2-40B4-BE49-F238E27FC236}">
                <a16:creationId xmlns:a16="http://schemas.microsoft.com/office/drawing/2014/main" id="{B1B95B71-1B4C-6B41-2B64-341BF0EC8FEB}"/>
              </a:ext>
            </a:extLst>
          </p:cNvPr>
          <p:cNvSpPr txBox="1"/>
          <p:nvPr/>
        </p:nvSpPr>
        <p:spPr>
          <a:xfrm>
            <a:off x="3048000" y="2704656"/>
            <a:ext cx="13030200" cy="8262229"/>
          </a:xfrm>
          <a:prstGeom prst="rect">
            <a:avLst/>
          </a:prstGeom>
          <a:noFill/>
        </p:spPr>
        <p:txBody>
          <a:bodyPr wrap="square" rtlCol="0">
            <a:spAutoFit/>
          </a:bodyPr>
          <a:lstStyle/>
          <a:p>
            <a:pPr algn="just"/>
            <a:r>
              <a:rPr lang="en-US" sz="2200" dirty="0">
                <a:latin typeface="Muli Regular" panose="020B0604020202020204" charset="0"/>
              </a:rPr>
              <a:t>6. Frontend Development: Build the user interface using React.js. Create reusable components, implement routing for different pages, and integrate with the backend APIs for data retrieval and submission. Focus on responsive design and user experience.</a:t>
            </a:r>
          </a:p>
          <a:p>
            <a:pPr algn="just"/>
            <a:endParaRPr lang="en-US" sz="2200" dirty="0">
              <a:latin typeface="Muli Regular" panose="020B0604020202020204" charset="0"/>
            </a:endParaRPr>
          </a:p>
          <a:p>
            <a:pPr algn="just"/>
            <a:r>
              <a:rPr lang="en-US" sz="2200" dirty="0">
                <a:latin typeface="Muli Regular" panose="020B0604020202020204" charset="0"/>
              </a:rPr>
              <a:t>7. Integration and Testing: Integrate the frontend and backend components. Conduct thorough testing to ensure functionality, usability, and performance. Perform unit testing, integration testing, and user acceptance testing.</a:t>
            </a:r>
          </a:p>
          <a:p>
            <a:pPr algn="just"/>
            <a:endParaRPr lang="en-US" sz="2200" dirty="0">
              <a:latin typeface="Muli Regular" panose="020B0604020202020204" charset="0"/>
            </a:endParaRPr>
          </a:p>
          <a:p>
            <a:pPr algn="just"/>
            <a:r>
              <a:rPr lang="en-US" sz="2200" dirty="0">
                <a:latin typeface="Muli Regular" panose="020B0604020202020204" charset="0"/>
              </a:rPr>
              <a:t>8. Deployment and Hosting: Prepare the application for deployment to a production environment. Set up hosting infrastructure, configure the server, and deploy the application. Ensure proper security measures are in place, such as SSL certificates and protection against common vulnerabilities.</a:t>
            </a:r>
          </a:p>
          <a:p>
            <a:pPr algn="just"/>
            <a:endParaRPr lang="en-US" sz="2200" dirty="0">
              <a:latin typeface="Muli Regular" panose="020B0604020202020204" charset="0"/>
            </a:endParaRPr>
          </a:p>
          <a:p>
            <a:pPr algn="just"/>
            <a:r>
              <a:rPr lang="en-US" sz="2200" dirty="0">
                <a:latin typeface="Muli Regular" panose="020B0604020202020204" charset="0"/>
              </a:rPr>
              <a:t>9. Continuous Improvement: Monitor the application's performance, gather user feedback, and make iterative improvements based on user needs and market trends. Continuously update and enhance the application with new features and optimizations.</a:t>
            </a:r>
          </a:p>
          <a:p>
            <a:pPr algn="just"/>
            <a:endParaRPr lang="en-US" sz="2200" dirty="0">
              <a:latin typeface="Muli Regular" panose="020B0604020202020204" charset="0"/>
            </a:endParaRPr>
          </a:p>
          <a:p>
            <a:pPr algn="just"/>
            <a:r>
              <a:rPr lang="en-US" sz="2200" dirty="0">
                <a:latin typeface="Muli Regular" panose="020B0604020202020204" charset="0"/>
              </a:rPr>
              <a:t>10. Maintenance and Support: Provide ongoing maintenance and support for the application, including bug fixes, security updates, and feature enhancements. Monitor server performance, handle scalability, and address user concerns promptly.</a:t>
            </a:r>
          </a:p>
          <a:p>
            <a:pPr algn="just"/>
            <a:endParaRPr lang="en-US" sz="2200" dirty="0">
              <a:latin typeface="Muli Regular" panose="020B0604020202020204" charset="0"/>
            </a:endParaRPr>
          </a:p>
          <a:p>
            <a:pPr algn="just"/>
            <a:endParaRPr lang="en-US" sz="2200" dirty="0">
              <a:latin typeface="Muli Regular" panose="020B0604020202020204" charset="0"/>
            </a:endParaRPr>
          </a:p>
          <a:p>
            <a:endParaRPr lang="en-US" sz="2400" dirty="0">
              <a:latin typeface="Muli Regular" panose="020B0604020202020204" charset="0"/>
            </a:endParaRPr>
          </a:p>
          <a:p>
            <a:endParaRPr lang="en-US" sz="2400" dirty="0">
              <a:latin typeface="Muli Regular" panose="020B0604020202020204" charset="0"/>
            </a:endParaRPr>
          </a:p>
        </p:txBody>
      </p:sp>
    </p:spTree>
    <p:extLst>
      <p:ext uri="{BB962C8B-B14F-4D97-AF65-F5344CB8AC3E}">
        <p14:creationId xmlns:p14="http://schemas.microsoft.com/office/powerpoint/2010/main" val="812064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24E537-B525-B430-BEB5-2118211CFCA1}"/>
              </a:ext>
            </a:extLst>
          </p:cNvPr>
          <p:cNvSpPr/>
          <p:nvPr/>
        </p:nvSpPr>
        <p:spPr>
          <a:xfrm>
            <a:off x="-471030" y="2171700"/>
            <a:ext cx="16015830" cy="8458200"/>
          </a:xfrm>
          <a:prstGeom prst="rect">
            <a:avLst/>
          </a:prstGeom>
          <a:solidFill>
            <a:schemeClr val="bg1">
              <a:lumMod val="95000"/>
            </a:schemeClr>
          </a:solidFill>
          <a:ln>
            <a:solidFill>
              <a:schemeClr val="bg1"/>
            </a:solidFill>
          </a:ln>
          <a:effectLst>
            <a:outerShdw dist="50800" dir="5400000" sx="94000" sy="94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just">
              <a:lnSpc>
                <a:spcPct val="90000"/>
              </a:lnSpc>
              <a:spcBef>
                <a:spcPts val="1000"/>
              </a:spcBef>
            </a:pPr>
            <a:endParaRPr lang="en-US" sz="2000" dirty="0">
              <a:solidFill>
                <a:schemeClr val="tx1"/>
              </a:solidFill>
              <a:latin typeface="Muli Regular" panose="020B0604020202020204" charset="0"/>
            </a:endParaRPr>
          </a:p>
        </p:txBody>
      </p:sp>
      <p:sp>
        <p:nvSpPr>
          <p:cNvPr id="2" name="Freeform 2"/>
          <p:cNvSpPr/>
          <p:nvPr/>
        </p:nvSpPr>
        <p:spPr>
          <a:xfrm>
            <a:off x="7531345" y="-3861545"/>
            <a:ext cx="9906000" cy="9982200"/>
          </a:xfrm>
          <a:custGeom>
            <a:avLst/>
            <a:gdLst/>
            <a:ahLst/>
            <a:cxnLst/>
            <a:rect l="l" t="t" r="r" b="b"/>
            <a:pathLst>
              <a:path w="9422943" h="9705278">
                <a:moveTo>
                  <a:pt x="0" y="0"/>
                </a:moveTo>
                <a:lnTo>
                  <a:pt x="9422943" y="0"/>
                </a:lnTo>
                <a:lnTo>
                  <a:pt x="9422943" y="9705278"/>
                </a:lnTo>
                <a:lnTo>
                  <a:pt x="0" y="9705278"/>
                </a:lnTo>
                <a:lnTo>
                  <a:pt x="0" y="0"/>
                </a:lnTo>
                <a:close/>
              </a:path>
            </a:pathLst>
          </a:custGeom>
          <a:blipFill dpi="0" rotWithShape="1">
            <a:blip r:embed="rId2">
              <a:alphaModFix amt="60000"/>
              <a:extLst>
                <a:ext uri="{96DAC541-7B7A-43D3-8B79-37D633B846F1}">
                  <asvg:svgBlip xmlns:asvg="http://schemas.microsoft.com/office/drawing/2016/SVG/main" r:embed="rId3"/>
                </a:ext>
              </a:extLst>
            </a:blip>
            <a:srcRect/>
            <a:stretch>
              <a:fillRect/>
            </a:stretch>
          </a:blipFill>
        </p:spPr>
      </p:sp>
      <p:sp>
        <p:nvSpPr>
          <p:cNvPr id="4" name="TextBox 4"/>
          <p:cNvSpPr txBox="1"/>
          <p:nvPr/>
        </p:nvSpPr>
        <p:spPr>
          <a:xfrm>
            <a:off x="893669" y="495300"/>
            <a:ext cx="12441331" cy="1308050"/>
          </a:xfrm>
          <a:prstGeom prst="rect">
            <a:avLst/>
          </a:prstGeom>
        </p:spPr>
        <p:txBody>
          <a:bodyPr wrap="square" lIns="0" tIns="0" rIns="0" bIns="0" rtlCol="0" anchor="t">
            <a:spAutoFit/>
          </a:bodyPr>
          <a:lstStyle/>
          <a:p>
            <a:pPr>
              <a:lnSpc>
                <a:spcPts val="10199"/>
              </a:lnSpc>
            </a:pPr>
            <a:r>
              <a:rPr lang="en-US" sz="8500" b="1" dirty="0">
                <a:solidFill>
                  <a:srgbClr val="000000"/>
                </a:solidFill>
                <a:latin typeface="Muli Regular" panose="020B0604020202020204" charset="0"/>
              </a:rPr>
              <a:t>Potential Challenges</a:t>
            </a:r>
          </a:p>
        </p:txBody>
      </p:sp>
      <p:sp>
        <p:nvSpPr>
          <p:cNvPr id="9" name="Rectangle 8">
            <a:extLst>
              <a:ext uri="{FF2B5EF4-FFF2-40B4-BE49-F238E27FC236}">
                <a16:creationId xmlns:a16="http://schemas.microsoft.com/office/drawing/2014/main" id="{BADDBDA1-E8E3-4AEF-3D72-8057A3D5A432}"/>
              </a:ext>
            </a:extLst>
          </p:cNvPr>
          <p:cNvSpPr/>
          <p:nvPr/>
        </p:nvSpPr>
        <p:spPr>
          <a:xfrm>
            <a:off x="22402800" y="258466"/>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D1FC6F89-CFB0-9E66-308D-2894DBAEF568}"/>
              </a:ext>
            </a:extLst>
          </p:cNvPr>
          <p:cNvSpPr txBox="1"/>
          <p:nvPr/>
        </p:nvSpPr>
        <p:spPr>
          <a:xfrm>
            <a:off x="914400" y="2765641"/>
            <a:ext cx="13639800" cy="7725192"/>
          </a:xfrm>
          <a:prstGeom prst="rect">
            <a:avLst/>
          </a:prstGeom>
          <a:noFill/>
        </p:spPr>
        <p:txBody>
          <a:bodyPr wrap="square" rtlCol="0">
            <a:spAutoFit/>
          </a:bodyPr>
          <a:lstStyle/>
          <a:p>
            <a:pPr algn="just"/>
            <a:r>
              <a:rPr lang="en-US" sz="2400" b="1" dirty="0">
                <a:latin typeface="Muli Regular" panose="020B0604020202020204" charset="0"/>
                <a:cs typeface="Anantason" panose="020B0604020202020204" charset="-34"/>
              </a:rPr>
              <a:t>Technology Compatibility:</a:t>
            </a:r>
            <a:r>
              <a:rPr lang="en-US" sz="2400" dirty="0">
                <a:latin typeface="Muli Regular" panose="020B0604020202020204" charset="0"/>
                <a:cs typeface="Anantason" panose="020B0604020202020204" charset="-34"/>
              </a:rPr>
              <a:t>- Solution: Manage versions and conduct thorough testing to identify and resolve compatibility conflicts.</a:t>
            </a:r>
          </a:p>
          <a:p>
            <a:pPr algn="just"/>
            <a:r>
              <a:rPr lang="en-US" sz="2400" b="1" dirty="0">
                <a:latin typeface="Muli Regular" panose="020B0604020202020204" charset="0"/>
                <a:cs typeface="Anantason" panose="020B0604020202020204" charset="-34"/>
              </a:rPr>
              <a:t>Scalability and Performance:</a:t>
            </a:r>
            <a:r>
              <a:rPr lang="en-US" sz="2400" dirty="0">
                <a:latin typeface="Muli Regular" panose="020B0604020202020204" charset="0"/>
                <a:cs typeface="Anantason" panose="020B0604020202020204" charset="-34"/>
              </a:rPr>
              <a:t>- Solution: Implement caching, optimize database queries, and consider scaling options like load balancing and database shading.</a:t>
            </a:r>
          </a:p>
          <a:p>
            <a:pPr algn="just"/>
            <a:r>
              <a:rPr lang="en-US" sz="2400" b="1" dirty="0">
                <a:latin typeface="Muli Regular" panose="020B0604020202020204" charset="0"/>
                <a:cs typeface="Anantason" panose="020B0604020202020204" charset="-34"/>
              </a:rPr>
              <a:t>Security Vulnerabilities:</a:t>
            </a:r>
            <a:r>
              <a:rPr lang="en-US" sz="2400" dirty="0">
                <a:latin typeface="Muli Regular" panose="020B0604020202020204" charset="0"/>
                <a:cs typeface="Anantason" panose="020B0604020202020204" charset="-34"/>
              </a:rPr>
              <a:t>- Solution: Follow security best practices, implement input validation, proper authentication, encryption, and regular security audits.</a:t>
            </a:r>
          </a:p>
          <a:p>
            <a:pPr algn="just"/>
            <a:r>
              <a:rPr lang="en-US" sz="2400" b="1" dirty="0">
                <a:latin typeface="Muli Regular" panose="020B0604020202020204" charset="0"/>
                <a:cs typeface="Anantason" panose="020B0604020202020204" charset="-34"/>
              </a:rPr>
              <a:t>Payment Gateway Integration:</a:t>
            </a:r>
            <a:r>
              <a:rPr lang="en-US" sz="2400" dirty="0">
                <a:latin typeface="Muli Regular" panose="020B0604020202020204" charset="0"/>
                <a:cs typeface="Anantason" panose="020B0604020202020204" charset="-34"/>
              </a:rPr>
              <a:t>- Solution: Utilize well-documented payment gateway APIs, follow integration guidelines, and thoroughly test the payment flow.</a:t>
            </a:r>
          </a:p>
          <a:p>
            <a:pPr algn="just"/>
            <a:r>
              <a:rPr lang="en-US" sz="2400" b="1" dirty="0">
                <a:latin typeface="Muli Regular" panose="020B0604020202020204" charset="0"/>
                <a:cs typeface="Anantason" panose="020B0604020202020204" charset="-34"/>
              </a:rPr>
              <a:t>Cross-Browser Compatibility:</a:t>
            </a:r>
            <a:r>
              <a:rPr lang="en-US" sz="2400" dirty="0">
                <a:latin typeface="Muli Regular" panose="020B0604020202020204" charset="0"/>
                <a:cs typeface="Anantason" panose="020B0604020202020204" charset="-34"/>
              </a:rPr>
              <a:t>- Solution: Conduct cross-browser testing, use CSS frameworks for compatibility, and employ progressive enhancement techniques.</a:t>
            </a:r>
          </a:p>
          <a:p>
            <a:pPr algn="just"/>
            <a:r>
              <a:rPr lang="en-US" sz="2400" b="1" dirty="0">
                <a:latin typeface="Muli Regular" panose="020B0604020202020204" charset="0"/>
                <a:cs typeface="Anantason" panose="020B0604020202020204" charset="-34"/>
              </a:rPr>
              <a:t>Performance Optimization:</a:t>
            </a:r>
            <a:r>
              <a:rPr lang="en-US" sz="2400" dirty="0">
                <a:latin typeface="Muli Regular" panose="020B0604020202020204" charset="0"/>
                <a:cs typeface="Anantason" panose="020B0604020202020204" charset="-34"/>
              </a:rPr>
              <a:t>- Solution: Optimize rendering, use virtual DOM efficiently, lazy load components and images, and employ performance profiling tools.</a:t>
            </a:r>
          </a:p>
          <a:p>
            <a:pPr algn="just"/>
            <a:r>
              <a:rPr lang="en-US" sz="2400" b="1" dirty="0">
                <a:latin typeface="Muli Regular" panose="020B0604020202020204" charset="0"/>
                <a:cs typeface="Anantason" panose="020B0604020202020204" charset="-34"/>
              </a:rPr>
              <a:t>User Experience and Usability:</a:t>
            </a:r>
            <a:r>
              <a:rPr lang="en-US" sz="2400" dirty="0">
                <a:latin typeface="Muli Regular" panose="020B0604020202020204" charset="0"/>
                <a:cs typeface="Anantason" panose="020B0604020202020204" charset="-34"/>
              </a:rPr>
              <a:t>- Solution: Conduct user testing, gather feedback, iterate on design and functionality, and follow UX/UI best practices.</a:t>
            </a:r>
          </a:p>
          <a:p>
            <a:pPr algn="just"/>
            <a:r>
              <a:rPr lang="en-US" sz="2400" b="1" dirty="0">
                <a:latin typeface="Muli Regular" panose="020B0604020202020204" charset="0"/>
                <a:cs typeface="Anantason" panose="020B0604020202020204" charset="-34"/>
              </a:rPr>
              <a:t>Third-Party API Integration:</a:t>
            </a:r>
            <a:r>
              <a:rPr lang="en-US" sz="2400" dirty="0">
                <a:latin typeface="Muli Regular" panose="020B0604020202020204" charset="0"/>
                <a:cs typeface="Anantason" panose="020B0604020202020204" charset="-34"/>
              </a:rPr>
              <a:t>- Solution: Review API documentation thoroughly, handle errors gracefully, implement proper error handling, and closely monitor API changes.</a:t>
            </a:r>
          </a:p>
          <a:p>
            <a:pPr algn="just"/>
            <a:r>
              <a:rPr lang="en-US" sz="2400" b="1" dirty="0">
                <a:latin typeface="Muli Regular" panose="020B0604020202020204" charset="0"/>
                <a:cs typeface="Anantason" panose="020B0604020202020204" charset="-34"/>
              </a:rPr>
              <a:t>Project Management and Collaboration:</a:t>
            </a:r>
            <a:r>
              <a:rPr lang="en-US" sz="2400" dirty="0">
                <a:latin typeface="Muli Regular" panose="020B0604020202020204" charset="0"/>
                <a:cs typeface="Anantason" panose="020B0604020202020204" charset="-34"/>
              </a:rPr>
              <a:t>- Solution: Use project management tools, adopt agile methodologies, maintain clear communication channels, and conduct regular team meetings.</a:t>
            </a:r>
          </a:p>
          <a:p>
            <a:pPr algn="just"/>
            <a:endParaRPr lang="en-US" dirty="0">
              <a:latin typeface="Anantason" panose="020B0604020202020204" charset="-34"/>
              <a:cs typeface="Anantason" panose="020B0604020202020204" charset="-34"/>
            </a:endParaRPr>
          </a:p>
          <a:p>
            <a:pPr algn="just"/>
            <a:endParaRPr lang="en-US" sz="2800" dirty="0"/>
          </a:p>
          <a:p>
            <a:endParaRPr lang="en-IN" dirty="0"/>
          </a:p>
        </p:txBody>
      </p:sp>
      <p:sp>
        <p:nvSpPr>
          <p:cNvPr id="3" name="Freeform 2">
            <a:extLst>
              <a:ext uri="{FF2B5EF4-FFF2-40B4-BE49-F238E27FC236}">
                <a16:creationId xmlns:a16="http://schemas.microsoft.com/office/drawing/2014/main" id="{BA2105B3-D7C4-BE1A-E401-1B9B740C7715}"/>
              </a:ext>
            </a:extLst>
          </p:cNvPr>
          <p:cNvSpPr/>
          <p:nvPr/>
        </p:nvSpPr>
        <p:spPr>
          <a:xfrm rot="13200000">
            <a:off x="12631504" y="5840559"/>
            <a:ext cx="4368962" cy="4854404"/>
          </a:xfrm>
          <a:custGeom>
            <a:avLst/>
            <a:gdLst/>
            <a:ahLst/>
            <a:cxnLst/>
            <a:rect l="l" t="t" r="r" b="b"/>
            <a:pathLst>
              <a:path w="2107965" h="2342184">
                <a:moveTo>
                  <a:pt x="0" y="0"/>
                </a:moveTo>
                <a:lnTo>
                  <a:pt x="2107965" y="0"/>
                </a:lnTo>
                <a:lnTo>
                  <a:pt x="2107965" y="2342184"/>
                </a:lnTo>
                <a:lnTo>
                  <a:pt x="0" y="2342184"/>
                </a:lnTo>
                <a:lnTo>
                  <a:pt x="0" y="0"/>
                </a:lnTo>
                <a:close/>
              </a:path>
            </a:pathLst>
          </a:custGeom>
          <a:blipFill dpi="0" rotWithShape="1">
            <a:blip r:embed="rId4">
              <a:alphaModFix amt="38000"/>
              <a:extLst>
                <a:ext uri="{96DAC541-7B7A-43D3-8B79-37D633B846F1}">
                  <asvg:svgBlip xmlns:asvg="http://schemas.microsoft.com/office/drawing/2016/SVG/main" r:embed="rId5"/>
                </a:ext>
              </a:extLst>
            </a:blip>
            <a:srcRect/>
            <a:stretch>
              <a:fillRect/>
            </a:stretch>
          </a:blipFill>
        </p:spPr>
      </p:sp>
      <p:sp>
        <p:nvSpPr>
          <p:cNvPr id="5" name="Freeform 9">
            <a:extLst>
              <a:ext uri="{FF2B5EF4-FFF2-40B4-BE49-F238E27FC236}">
                <a16:creationId xmlns:a16="http://schemas.microsoft.com/office/drawing/2014/main" id="{D6A03F81-4AFD-94B0-D095-91E8FCE20B0F}"/>
              </a:ext>
            </a:extLst>
          </p:cNvPr>
          <p:cNvSpPr/>
          <p:nvPr/>
        </p:nvSpPr>
        <p:spPr>
          <a:xfrm>
            <a:off x="14203760" y="2765641"/>
            <a:ext cx="6467170" cy="7015668"/>
          </a:xfrm>
          <a:custGeom>
            <a:avLst/>
            <a:gdLst/>
            <a:ahLst/>
            <a:cxnLst/>
            <a:rect l="l" t="t" r="r" b="b"/>
            <a:pathLst>
              <a:path w="3026883" h="3283601">
                <a:moveTo>
                  <a:pt x="0" y="0"/>
                </a:moveTo>
                <a:lnTo>
                  <a:pt x="3026884" y="0"/>
                </a:lnTo>
                <a:lnTo>
                  <a:pt x="3026884" y="3283601"/>
                </a:lnTo>
                <a:lnTo>
                  <a:pt x="0" y="3283601"/>
                </a:lnTo>
                <a:lnTo>
                  <a:pt x="0" y="0"/>
                </a:lnTo>
                <a:close/>
              </a:path>
            </a:pathLst>
          </a:custGeom>
          <a:blipFill dpi="0" rotWithShape="1">
            <a:blip r:embed="rId6">
              <a:alphaModFix amt="50000"/>
              <a:extLst>
                <a:ext uri="{96DAC541-7B7A-43D3-8B79-37D633B846F1}">
                  <asvg:svgBlip xmlns:asvg="http://schemas.microsoft.com/office/drawing/2016/SVG/main" r:embed="rId7"/>
                </a:ext>
              </a:extLst>
            </a:blip>
            <a:srcRect/>
            <a:stretch>
              <a:fillRect/>
            </a:stretch>
          </a:blipFill>
        </p:spPr>
      </p:sp>
    </p:spTree>
    <p:extLst>
      <p:ext uri="{BB962C8B-B14F-4D97-AF65-F5344CB8AC3E}">
        <p14:creationId xmlns:p14="http://schemas.microsoft.com/office/powerpoint/2010/main" val="1693966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0433" b="20433"/>
          <a:stretch>
            <a:fillRect/>
          </a:stretch>
        </p:blipFill>
        <p:spPr>
          <a:xfrm>
            <a:off x="0" y="0"/>
            <a:ext cx="18288000" cy="10287000"/>
          </a:xfrm>
          <a:prstGeom prst="rect">
            <a:avLst/>
          </a:prstGeom>
        </p:spPr>
      </p:pic>
      <p:sp>
        <p:nvSpPr>
          <p:cNvPr id="3" name="Freeform 3"/>
          <p:cNvSpPr/>
          <p:nvPr/>
        </p:nvSpPr>
        <p:spPr>
          <a:xfrm>
            <a:off x="-1902177" y="-2172401"/>
            <a:ext cx="5861754" cy="6358905"/>
          </a:xfrm>
          <a:custGeom>
            <a:avLst/>
            <a:gdLst/>
            <a:ahLst/>
            <a:cxnLst/>
            <a:rect l="l" t="t" r="r" b="b"/>
            <a:pathLst>
              <a:path w="5861754" h="6358905">
                <a:moveTo>
                  <a:pt x="0" y="0"/>
                </a:moveTo>
                <a:lnTo>
                  <a:pt x="5861754" y="0"/>
                </a:lnTo>
                <a:lnTo>
                  <a:pt x="5861754" y="6358904"/>
                </a:lnTo>
                <a:lnTo>
                  <a:pt x="0" y="63589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787604">
            <a:off x="-2651064" y="-2460564"/>
            <a:ext cx="6224985" cy="6224985"/>
          </a:xfrm>
          <a:custGeom>
            <a:avLst/>
            <a:gdLst/>
            <a:ahLst/>
            <a:cxnLst/>
            <a:rect l="l" t="t" r="r" b="b"/>
            <a:pathLst>
              <a:path w="6224985" h="6224985">
                <a:moveTo>
                  <a:pt x="0" y="0"/>
                </a:moveTo>
                <a:lnTo>
                  <a:pt x="6224985" y="0"/>
                </a:lnTo>
                <a:lnTo>
                  <a:pt x="6224985" y="6224984"/>
                </a:lnTo>
                <a:lnTo>
                  <a:pt x="0" y="62249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3540261" y="5885210"/>
            <a:ext cx="8115300" cy="8803580"/>
          </a:xfrm>
          <a:custGeom>
            <a:avLst/>
            <a:gdLst/>
            <a:ahLst/>
            <a:cxnLst/>
            <a:rect l="l" t="t" r="r" b="b"/>
            <a:pathLst>
              <a:path w="8115300" h="8803580">
                <a:moveTo>
                  <a:pt x="0" y="0"/>
                </a:moveTo>
                <a:lnTo>
                  <a:pt x="8115300" y="0"/>
                </a:lnTo>
                <a:lnTo>
                  <a:pt x="8115300" y="8803580"/>
                </a:lnTo>
                <a:lnTo>
                  <a:pt x="0" y="88035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8606564">
            <a:off x="14981378" y="7271813"/>
            <a:ext cx="5233065" cy="5233065"/>
          </a:xfrm>
          <a:custGeom>
            <a:avLst/>
            <a:gdLst/>
            <a:ahLst/>
            <a:cxnLst/>
            <a:rect l="l" t="t" r="r" b="b"/>
            <a:pathLst>
              <a:path w="5233065" h="5233065">
                <a:moveTo>
                  <a:pt x="0" y="0"/>
                </a:moveTo>
                <a:lnTo>
                  <a:pt x="5233065" y="0"/>
                </a:lnTo>
                <a:lnTo>
                  <a:pt x="5233065" y="5233065"/>
                </a:lnTo>
                <a:lnTo>
                  <a:pt x="0" y="523306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6351841">
            <a:off x="14771794" y="8969890"/>
            <a:ext cx="1105403" cy="576819"/>
          </a:xfrm>
          <a:custGeom>
            <a:avLst/>
            <a:gdLst/>
            <a:ahLst/>
            <a:cxnLst/>
            <a:rect l="l" t="t" r="r" b="b"/>
            <a:pathLst>
              <a:path w="1105403" h="576819">
                <a:moveTo>
                  <a:pt x="0" y="0"/>
                </a:moveTo>
                <a:lnTo>
                  <a:pt x="1105403" y="0"/>
                </a:lnTo>
                <a:lnTo>
                  <a:pt x="1105403" y="576820"/>
                </a:lnTo>
                <a:lnTo>
                  <a:pt x="0" y="57682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1812347" y="1667968"/>
            <a:ext cx="1170323" cy="1170323"/>
          </a:xfrm>
          <a:custGeom>
            <a:avLst/>
            <a:gdLst/>
            <a:ahLst/>
            <a:cxnLst/>
            <a:rect l="l" t="t" r="r" b="b"/>
            <a:pathLst>
              <a:path w="1170323" h="1170323">
                <a:moveTo>
                  <a:pt x="0" y="0"/>
                </a:moveTo>
                <a:lnTo>
                  <a:pt x="1170323" y="0"/>
                </a:lnTo>
                <a:lnTo>
                  <a:pt x="1170323" y="1170323"/>
                </a:lnTo>
                <a:lnTo>
                  <a:pt x="0" y="117032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TextBox 9"/>
          <p:cNvSpPr txBox="1"/>
          <p:nvPr/>
        </p:nvSpPr>
        <p:spPr>
          <a:xfrm>
            <a:off x="3733800" y="363286"/>
            <a:ext cx="12771548" cy="1183337"/>
          </a:xfrm>
          <a:prstGeom prst="rect">
            <a:avLst/>
          </a:prstGeom>
        </p:spPr>
        <p:txBody>
          <a:bodyPr wrap="square" lIns="0" tIns="0" rIns="0" bIns="0" rtlCol="0" anchor="t">
            <a:spAutoFit/>
          </a:bodyPr>
          <a:lstStyle/>
          <a:p>
            <a:pPr>
              <a:lnSpc>
                <a:spcPts val="10199"/>
              </a:lnSpc>
            </a:pPr>
            <a:r>
              <a:rPr lang="en-US" sz="6600" b="1" dirty="0">
                <a:solidFill>
                  <a:srgbClr val="000000"/>
                </a:solidFill>
                <a:latin typeface="Muli Regular" panose="020B0604020202020204" charset="0"/>
              </a:rPr>
              <a:t>Common Issues and Limitations</a:t>
            </a:r>
          </a:p>
        </p:txBody>
      </p:sp>
      <p:grpSp>
        <p:nvGrpSpPr>
          <p:cNvPr id="10" name="Group 10"/>
          <p:cNvGrpSpPr/>
          <p:nvPr/>
        </p:nvGrpSpPr>
        <p:grpSpPr>
          <a:xfrm>
            <a:off x="10616051" y="2843053"/>
            <a:ext cx="6643249" cy="4608483"/>
            <a:chOff x="0" y="-19050"/>
            <a:chExt cx="8857665" cy="6144643"/>
          </a:xfrm>
        </p:grpSpPr>
        <p:sp>
          <p:nvSpPr>
            <p:cNvPr id="11" name="TextBox 11"/>
            <p:cNvSpPr txBox="1"/>
            <p:nvPr/>
          </p:nvSpPr>
          <p:spPr>
            <a:xfrm>
              <a:off x="0" y="-19050"/>
              <a:ext cx="8857665" cy="495863"/>
            </a:xfrm>
            <a:prstGeom prst="rect">
              <a:avLst/>
            </a:prstGeom>
          </p:spPr>
          <p:txBody>
            <a:bodyPr lIns="0" tIns="0" rIns="0" bIns="0" rtlCol="0" anchor="t">
              <a:spAutoFit/>
            </a:bodyPr>
            <a:lstStyle/>
            <a:p>
              <a:pPr marL="0" lvl="0" indent="0" algn="l">
                <a:lnSpc>
                  <a:spcPts val="2859"/>
                </a:lnSpc>
                <a:spcBef>
                  <a:spcPct val="0"/>
                </a:spcBef>
              </a:pPr>
              <a:r>
                <a:rPr lang="en-US" sz="2199" u="none" spc="191" dirty="0">
                  <a:solidFill>
                    <a:srgbClr val="000000"/>
                  </a:solidFill>
                  <a:latin typeface="Anantason Bold"/>
                </a:rPr>
                <a:t> </a:t>
              </a:r>
            </a:p>
          </p:txBody>
        </p:sp>
        <p:sp>
          <p:nvSpPr>
            <p:cNvPr id="12" name="TextBox 12"/>
            <p:cNvSpPr txBox="1"/>
            <p:nvPr/>
          </p:nvSpPr>
          <p:spPr>
            <a:xfrm>
              <a:off x="0" y="581873"/>
              <a:ext cx="8857665" cy="718145"/>
            </a:xfrm>
            <a:prstGeom prst="rect">
              <a:avLst/>
            </a:prstGeom>
          </p:spPr>
          <p:txBody>
            <a:bodyPr lIns="0" tIns="0" rIns="0" bIns="0" rtlCol="0" anchor="t">
              <a:spAutoFit/>
            </a:bodyPr>
            <a:lstStyle/>
            <a:p>
              <a:pPr marL="0" lvl="0" indent="0" algn="l">
                <a:lnSpc>
                  <a:spcPts val="4199"/>
                </a:lnSpc>
                <a:spcBef>
                  <a:spcPct val="0"/>
                </a:spcBef>
              </a:pPr>
              <a:endParaRPr lang="en-US" sz="3499" u="none" dirty="0">
                <a:solidFill>
                  <a:srgbClr val="000000"/>
                </a:solidFill>
                <a:latin typeface="Anantason"/>
              </a:endParaRPr>
            </a:p>
          </p:txBody>
        </p:sp>
        <p:sp>
          <p:nvSpPr>
            <p:cNvPr id="13" name="TextBox 13"/>
            <p:cNvSpPr txBox="1"/>
            <p:nvPr/>
          </p:nvSpPr>
          <p:spPr>
            <a:xfrm>
              <a:off x="0" y="2393738"/>
              <a:ext cx="8857665" cy="495863"/>
            </a:xfrm>
            <a:prstGeom prst="rect">
              <a:avLst/>
            </a:prstGeom>
          </p:spPr>
          <p:txBody>
            <a:bodyPr lIns="0" tIns="0" rIns="0" bIns="0" rtlCol="0" anchor="t">
              <a:spAutoFit/>
            </a:bodyPr>
            <a:lstStyle/>
            <a:p>
              <a:pPr marL="0" lvl="0" indent="0" algn="l">
                <a:lnSpc>
                  <a:spcPts val="2859"/>
                </a:lnSpc>
                <a:spcBef>
                  <a:spcPct val="0"/>
                </a:spcBef>
              </a:pPr>
              <a:endParaRPr lang="en-US" sz="2199" u="none" spc="191" dirty="0">
                <a:solidFill>
                  <a:srgbClr val="000000"/>
                </a:solidFill>
                <a:latin typeface="Anantason Bold"/>
              </a:endParaRPr>
            </a:p>
          </p:txBody>
        </p:sp>
        <p:sp>
          <p:nvSpPr>
            <p:cNvPr id="14" name="TextBox 14"/>
            <p:cNvSpPr txBox="1"/>
            <p:nvPr/>
          </p:nvSpPr>
          <p:spPr>
            <a:xfrm>
              <a:off x="0" y="2994660"/>
              <a:ext cx="8857665" cy="718145"/>
            </a:xfrm>
            <a:prstGeom prst="rect">
              <a:avLst/>
            </a:prstGeom>
          </p:spPr>
          <p:txBody>
            <a:bodyPr lIns="0" tIns="0" rIns="0" bIns="0" rtlCol="0" anchor="t">
              <a:spAutoFit/>
            </a:bodyPr>
            <a:lstStyle/>
            <a:p>
              <a:pPr marL="0" lvl="0" indent="0" algn="l">
                <a:lnSpc>
                  <a:spcPts val="4199"/>
                </a:lnSpc>
                <a:spcBef>
                  <a:spcPct val="0"/>
                </a:spcBef>
              </a:pPr>
              <a:endParaRPr lang="en-US" sz="3499" u="none" dirty="0">
                <a:solidFill>
                  <a:srgbClr val="000000"/>
                </a:solidFill>
                <a:latin typeface="Anantason"/>
              </a:endParaRPr>
            </a:p>
          </p:txBody>
        </p:sp>
        <p:sp>
          <p:nvSpPr>
            <p:cNvPr id="15" name="TextBox 15"/>
            <p:cNvSpPr txBox="1"/>
            <p:nvPr/>
          </p:nvSpPr>
          <p:spPr>
            <a:xfrm>
              <a:off x="0" y="4806527"/>
              <a:ext cx="8857665" cy="495863"/>
            </a:xfrm>
            <a:prstGeom prst="rect">
              <a:avLst/>
            </a:prstGeom>
          </p:spPr>
          <p:txBody>
            <a:bodyPr lIns="0" tIns="0" rIns="0" bIns="0" rtlCol="0" anchor="t">
              <a:spAutoFit/>
            </a:bodyPr>
            <a:lstStyle/>
            <a:p>
              <a:pPr marL="0" lvl="0" indent="0" algn="l">
                <a:lnSpc>
                  <a:spcPts val="2859"/>
                </a:lnSpc>
                <a:spcBef>
                  <a:spcPct val="0"/>
                </a:spcBef>
              </a:pPr>
              <a:endParaRPr lang="en-US" sz="2199" u="none" spc="191" dirty="0">
                <a:solidFill>
                  <a:srgbClr val="000000"/>
                </a:solidFill>
                <a:latin typeface="Anantason Bold"/>
              </a:endParaRPr>
            </a:p>
          </p:txBody>
        </p:sp>
        <p:sp>
          <p:nvSpPr>
            <p:cNvPr id="16" name="TextBox 16"/>
            <p:cNvSpPr txBox="1"/>
            <p:nvPr/>
          </p:nvSpPr>
          <p:spPr>
            <a:xfrm>
              <a:off x="0" y="5407448"/>
              <a:ext cx="8857665" cy="718145"/>
            </a:xfrm>
            <a:prstGeom prst="rect">
              <a:avLst/>
            </a:prstGeom>
          </p:spPr>
          <p:txBody>
            <a:bodyPr lIns="0" tIns="0" rIns="0" bIns="0" rtlCol="0" anchor="t">
              <a:spAutoFit/>
            </a:bodyPr>
            <a:lstStyle/>
            <a:p>
              <a:pPr marL="0" lvl="0" indent="0" algn="l">
                <a:lnSpc>
                  <a:spcPts val="4199"/>
                </a:lnSpc>
                <a:spcBef>
                  <a:spcPct val="0"/>
                </a:spcBef>
              </a:pPr>
              <a:endParaRPr lang="en-US" sz="3499" u="none" dirty="0">
                <a:solidFill>
                  <a:srgbClr val="000000"/>
                </a:solidFill>
                <a:latin typeface="Anantason"/>
              </a:endParaRPr>
            </a:p>
          </p:txBody>
        </p:sp>
      </p:grpSp>
      <p:sp>
        <p:nvSpPr>
          <p:cNvPr id="17" name="Freeform 10">
            <a:extLst>
              <a:ext uri="{FF2B5EF4-FFF2-40B4-BE49-F238E27FC236}">
                <a16:creationId xmlns:a16="http://schemas.microsoft.com/office/drawing/2014/main" id="{3555D49E-66A3-2853-6881-2D9ECABD61A1}"/>
              </a:ext>
            </a:extLst>
          </p:cNvPr>
          <p:cNvSpPr/>
          <p:nvPr/>
        </p:nvSpPr>
        <p:spPr>
          <a:xfrm>
            <a:off x="2362200" y="1981381"/>
            <a:ext cx="14897100" cy="8548883"/>
          </a:xfrm>
          <a:custGeom>
            <a:avLst/>
            <a:gdLst/>
            <a:ahLst/>
            <a:cxnLst/>
            <a:rect l="l" t="t" r="r" b="b"/>
            <a:pathLst>
              <a:path w="8628886" h="2600858">
                <a:moveTo>
                  <a:pt x="39902" y="0"/>
                </a:moveTo>
                <a:lnTo>
                  <a:pt x="8588985" y="0"/>
                </a:lnTo>
                <a:cubicBezTo>
                  <a:pt x="8599567" y="0"/>
                  <a:pt x="8609716" y="4204"/>
                  <a:pt x="8617200" y="11687"/>
                </a:cubicBezTo>
                <a:cubicBezTo>
                  <a:pt x="8624683" y="19170"/>
                  <a:pt x="8628886" y="29319"/>
                  <a:pt x="8628886" y="39902"/>
                </a:cubicBezTo>
                <a:lnTo>
                  <a:pt x="8628886" y="2560956"/>
                </a:lnTo>
                <a:cubicBezTo>
                  <a:pt x="8628886" y="2571538"/>
                  <a:pt x="8624683" y="2581688"/>
                  <a:pt x="8617200" y="2589171"/>
                </a:cubicBezTo>
                <a:cubicBezTo>
                  <a:pt x="8609716" y="2596654"/>
                  <a:pt x="8599567" y="2600858"/>
                  <a:pt x="8588985" y="2600858"/>
                </a:cubicBezTo>
                <a:lnTo>
                  <a:pt x="39902" y="2600858"/>
                </a:lnTo>
                <a:cubicBezTo>
                  <a:pt x="29319" y="2600858"/>
                  <a:pt x="19170" y="2596654"/>
                  <a:pt x="11687" y="2589171"/>
                </a:cubicBezTo>
                <a:cubicBezTo>
                  <a:pt x="4204" y="2581688"/>
                  <a:pt x="0" y="2571538"/>
                  <a:pt x="0" y="2560956"/>
                </a:cubicBezTo>
                <a:lnTo>
                  <a:pt x="0" y="39902"/>
                </a:lnTo>
                <a:cubicBezTo>
                  <a:pt x="0" y="29319"/>
                  <a:pt x="4204" y="19170"/>
                  <a:pt x="11687" y="11687"/>
                </a:cubicBezTo>
                <a:cubicBezTo>
                  <a:pt x="19170" y="4204"/>
                  <a:pt x="29319" y="0"/>
                  <a:pt x="39902" y="0"/>
                </a:cubicBezTo>
                <a:close/>
              </a:path>
            </a:pathLst>
          </a:custGeom>
          <a:solidFill>
            <a:srgbClr val="FFFFFF">
              <a:alpha val="60000"/>
            </a:srgbClr>
          </a:solidFill>
          <a:ln>
            <a:noFill/>
          </a:ln>
        </p:spPr>
      </p:sp>
      <p:sp>
        <p:nvSpPr>
          <p:cNvPr id="19" name="TextBox 18">
            <a:extLst>
              <a:ext uri="{FF2B5EF4-FFF2-40B4-BE49-F238E27FC236}">
                <a16:creationId xmlns:a16="http://schemas.microsoft.com/office/drawing/2014/main" id="{4FFF484E-A5BF-9949-6760-E71844CFCCE9}"/>
              </a:ext>
            </a:extLst>
          </p:cNvPr>
          <p:cNvSpPr txBox="1"/>
          <p:nvPr/>
        </p:nvSpPr>
        <p:spPr>
          <a:xfrm>
            <a:off x="3581400" y="2350709"/>
            <a:ext cx="12573000" cy="7725192"/>
          </a:xfrm>
          <a:prstGeom prst="rect">
            <a:avLst/>
          </a:prstGeom>
          <a:noFill/>
        </p:spPr>
        <p:txBody>
          <a:bodyPr wrap="square" rtlCol="0">
            <a:spAutoFit/>
          </a:bodyPr>
          <a:lstStyle/>
          <a:p>
            <a:pPr algn="just"/>
            <a:r>
              <a:rPr lang="en-US" dirty="0">
                <a:latin typeface="Muli Regular" panose="020B0604020202020204" charset="0"/>
              </a:rPr>
              <a:t>In E-commerce applications, there are some inherent limitations that developers and businesses should be aware of:</a:t>
            </a:r>
          </a:p>
          <a:p>
            <a:pPr algn="just"/>
            <a:endParaRPr lang="en-US" dirty="0">
              <a:latin typeface="Muli Regular" panose="020B0604020202020204" charset="0"/>
            </a:endParaRPr>
          </a:p>
          <a:p>
            <a:pPr algn="just"/>
            <a:r>
              <a:rPr lang="en-US" b="1" dirty="0">
                <a:latin typeface="Muli Regular" panose="020B0604020202020204" charset="0"/>
              </a:rPr>
              <a:t>Scaling Limitations:</a:t>
            </a:r>
          </a:p>
          <a:p>
            <a:pPr algn="just"/>
            <a:r>
              <a:rPr lang="en-US" dirty="0">
                <a:latin typeface="Muli Regular" panose="020B0604020202020204" charset="0"/>
              </a:rPr>
              <a:t>1. Database Complexity: Scaling relational databases can be challenging due to their inherent complexity, requiring careful planning and potential architectural changes as the application grows.</a:t>
            </a:r>
          </a:p>
          <a:p>
            <a:pPr algn="just"/>
            <a:endParaRPr lang="en-US" dirty="0">
              <a:latin typeface="Muli Regular" panose="020B0604020202020204" charset="0"/>
            </a:endParaRPr>
          </a:p>
          <a:p>
            <a:pPr algn="just"/>
            <a:r>
              <a:rPr lang="en-US" dirty="0">
                <a:latin typeface="Muli Regular" panose="020B0604020202020204" charset="0"/>
              </a:rPr>
              <a:t>2. Infrastructure Cost: Scaling infrastructure to handle increased traffic and data volume can incur significant costs, especially for businesses with limited resources or budget constraints.</a:t>
            </a:r>
          </a:p>
          <a:p>
            <a:pPr algn="just"/>
            <a:endParaRPr lang="en-US" b="1" dirty="0">
              <a:latin typeface="Muli Regular" panose="020B0604020202020204" charset="0"/>
            </a:endParaRPr>
          </a:p>
          <a:p>
            <a:pPr algn="just"/>
            <a:r>
              <a:rPr lang="en-US" b="1" dirty="0">
                <a:latin typeface="Muli Regular" panose="020B0604020202020204" charset="0"/>
              </a:rPr>
              <a:t>Security Limitations:</a:t>
            </a:r>
          </a:p>
          <a:p>
            <a:pPr algn="just"/>
            <a:r>
              <a:rPr lang="en-US" dirty="0">
                <a:latin typeface="Muli Regular" panose="020B0604020202020204" charset="0"/>
              </a:rPr>
              <a:t>1. Constant Threats: The ever-evolving nature of cybersecurity threats means that maintaining robust security measures requires constant monitoring, updates, and proactive measures to stay ahead of potential vulnerabilities.</a:t>
            </a:r>
          </a:p>
          <a:p>
            <a:pPr algn="just"/>
            <a:endParaRPr lang="en-US" dirty="0">
              <a:latin typeface="Muli Regular" panose="020B0604020202020204" charset="0"/>
            </a:endParaRPr>
          </a:p>
          <a:p>
            <a:pPr algn="just"/>
            <a:r>
              <a:rPr lang="en-US" dirty="0">
                <a:latin typeface="Muli Regular" panose="020B0604020202020204" charset="0"/>
              </a:rPr>
              <a:t>2. User Responsibility: Despite implementing robust security measures, the security of user accounts can still be compromised if users do not follow best practices like using strong passwords or being vigilant against phishing attempts.</a:t>
            </a:r>
          </a:p>
          <a:p>
            <a:pPr algn="just"/>
            <a:endParaRPr lang="en-US" dirty="0">
              <a:latin typeface="Muli Regular" panose="020B0604020202020204" charset="0"/>
            </a:endParaRPr>
          </a:p>
          <a:p>
            <a:pPr algn="just"/>
            <a:r>
              <a:rPr lang="en-US" b="1" dirty="0">
                <a:latin typeface="Muli Regular" panose="020B0604020202020204" charset="0"/>
              </a:rPr>
              <a:t>Performance Limitations:</a:t>
            </a:r>
          </a:p>
          <a:p>
            <a:pPr algn="just"/>
            <a:r>
              <a:rPr lang="en-US" dirty="0">
                <a:latin typeface="Muli Regular" panose="020B0604020202020204" charset="0"/>
              </a:rPr>
              <a:t>1. Network Dependency: Application performance can be impacted by factors beyond the developer's control, such as users' network connection quality or geographical distance from server locations.</a:t>
            </a:r>
          </a:p>
          <a:p>
            <a:pPr algn="just"/>
            <a:endParaRPr lang="en-US" dirty="0">
              <a:latin typeface="Muli Regular" panose="020B0604020202020204" charset="0"/>
            </a:endParaRPr>
          </a:p>
          <a:p>
            <a:pPr algn="just"/>
            <a:r>
              <a:rPr lang="en-US" dirty="0">
                <a:latin typeface="Muli Regular" panose="020B0604020202020204" charset="0"/>
              </a:rPr>
              <a:t>2. Resource-Intensive Operations: Certain operations, such as complex data processing or intensive computations, may put a strain on server resources, potentially affecting overall performance.</a:t>
            </a:r>
          </a:p>
          <a:p>
            <a:pPr algn="just"/>
            <a:endParaRPr lang="en-US" dirty="0">
              <a:latin typeface="Muli Regular" panose="020B0604020202020204" charset="0"/>
            </a:endParaRPr>
          </a:p>
          <a:p>
            <a:pPr algn="just"/>
            <a:r>
              <a:rPr lang="en-US" dirty="0">
                <a:latin typeface="Muli Regular" panose="020B0604020202020204" charset="0"/>
              </a:rPr>
              <a:t>3. Device and Browser Variation: Ensuring consistent performance across a wide range of devices and browsers can be challenging due to varying hardware capabilities and browser compatibility issues.</a:t>
            </a:r>
          </a:p>
          <a:p>
            <a:pPr algn="just"/>
            <a:endParaRPr lang="en-US" sz="2800" dirty="0">
              <a:latin typeface="Muli Regular" panose="020B0604020202020204" charset="0"/>
            </a:endParaRPr>
          </a:p>
        </p:txBody>
      </p:sp>
    </p:spTree>
    <p:extLst>
      <p:ext uri="{BB962C8B-B14F-4D97-AF65-F5344CB8AC3E}">
        <p14:creationId xmlns:p14="http://schemas.microsoft.com/office/powerpoint/2010/main" val="3457122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0433" b="20433"/>
          <a:stretch>
            <a:fillRect/>
          </a:stretch>
        </p:blipFill>
        <p:spPr>
          <a:xfrm>
            <a:off x="0" y="0"/>
            <a:ext cx="18288000" cy="10287000"/>
          </a:xfrm>
          <a:prstGeom prst="rect">
            <a:avLst/>
          </a:prstGeom>
        </p:spPr>
      </p:pic>
      <p:sp>
        <p:nvSpPr>
          <p:cNvPr id="3" name="Freeform 3"/>
          <p:cNvSpPr/>
          <p:nvPr/>
        </p:nvSpPr>
        <p:spPr>
          <a:xfrm>
            <a:off x="-858854" y="-1612517"/>
            <a:ext cx="13287718" cy="13685852"/>
          </a:xfrm>
          <a:custGeom>
            <a:avLst/>
            <a:gdLst/>
            <a:ahLst/>
            <a:cxnLst/>
            <a:rect l="l" t="t" r="r" b="b"/>
            <a:pathLst>
              <a:path w="13287718" h="13685852">
                <a:moveTo>
                  <a:pt x="0" y="0"/>
                </a:moveTo>
                <a:lnTo>
                  <a:pt x="13287718" y="0"/>
                </a:lnTo>
                <a:lnTo>
                  <a:pt x="13287718" y="13685852"/>
                </a:lnTo>
                <a:lnTo>
                  <a:pt x="0" y="136858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5" name="TextBox 5"/>
          <p:cNvSpPr txBox="1"/>
          <p:nvPr/>
        </p:nvSpPr>
        <p:spPr>
          <a:xfrm>
            <a:off x="1143000" y="876301"/>
            <a:ext cx="15011400" cy="1201739"/>
          </a:xfrm>
          <a:prstGeom prst="rect">
            <a:avLst/>
          </a:prstGeom>
        </p:spPr>
        <p:txBody>
          <a:bodyPr wrap="square" lIns="0" tIns="0" rIns="0" bIns="0" rtlCol="0" anchor="t">
            <a:spAutoFit/>
          </a:bodyPr>
          <a:lstStyle/>
          <a:p>
            <a:pPr>
              <a:lnSpc>
                <a:spcPts val="10199"/>
              </a:lnSpc>
            </a:pPr>
            <a:r>
              <a:rPr lang="en-US" sz="7200" b="1" dirty="0">
                <a:solidFill>
                  <a:srgbClr val="000000"/>
                </a:solidFill>
                <a:latin typeface="Muli Regular" panose="020B0604020202020204" charset="0"/>
              </a:rPr>
              <a:t>User Interface and Design Aspects </a:t>
            </a:r>
          </a:p>
        </p:txBody>
      </p:sp>
      <p:sp>
        <p:nvSpPr>
          <p:cNvPr id="13" name="Freeform 10">
            <a:extLst>
              <a:ext uri="{FF2B5EF4-FFF2-40B4-BE49-F238E27FC236}">
                <a16:creationId xmlns:a16="http://schemas.microsoft.com/office/drawing/2014/main" id="{C3D88C81-6258-29C9-7A80-9F0EFF160760}"/>
              </a:ext>
            </a:extLst>
          </p:cNvPr>
          <p:cNvSpPr/>
          <p:nvPr/>
        </p:nvSpPr>
        <p:spPr>
          <a:xfrm>
            <a:off x="1143000" y="3295507"/>
            <a:ext cx="11769435" cy="6477000"/>
          </a:xfrm>
          <a:custGeom>
            <a:avLst/>
            <a:gdLst/>
            <a:ahLst/>
            <a:cxnLst/>
            <a:rect l="l" t="t" r="r" b="b"/>
            <a:pathLst>
              <a:path w="8628886" h="2600858">
                <a:moveTo>
                  <a:pt x="39902" y="0"/>
                </a:moveTo>
                <a:lnTo>
                  <a:pt x="8588985" y="0"/>
                </a:lnTo>
                <a:cubicBezTo>
                  <a:pt x="8599567" y="0"/>
                  <a:pt x="8609716" y="4204"/>
                  <a:pt x="8617200" y="11687"/>
                </a:cubicBezTo>
                <a:cubicBezTo>
                  <a:pt x="8624683" y="19170"/>
                  <a:pt x="8628886" y="29319"/>
                  <a:pt x="8628886" y="39902"/>
                </a:cubicBezTo>
                <a:lnTo>
                  <a:pt x="8628886" y="2560956"/>
                </a:lnTo>
                <a:cubicBezTo>
                  <a:pt x="8628886" y="2571538"/>
                  <a:pt x="8624683" y="2581688"/>
                  <a:pt x="8617200" y="2589171"/>
                </a:cubicBezTo>
                <a:cubicBezTo>
                  <a:pt x="8609716" y="2596654"/>
                  <a:pt x="8599567" y="2600858"/>
                  <a:pt x="8588985" y="2600858"/>
                </a:cubicBezTo>
                <a:lnTo>
                  <a:pt x="39902" y="2600858"/>
                </a:lnTo>
                <a:cubicBezTo>
                  <a:pt x="29319" y="2600858"/>
                  <a:pt x="19170" y="2596654"/>
                  <a:pt x="11687" y="2589171"/>
                </a:cubicBezTo>
                <a:cubicBezTo>
                  <a:pt x="4204" y="2581688"/>
                  <a:pt x="0" y="2571538"/>
                  <a:pt x="0" y="2560956"/>
                </a:cubicBezTo>
                <a:lnTo>
                  <a:pt x="0" y="39902"/>
                </a:lnTo>
                <a:cubicBezTo>
                  <a:pt x="0" y="29319"/>
                  <a:pt x="4204" y="19170"/>
                  <a:pt x="11687" y="11687"/>
                </a:cubicBezTo>
                <a:cubicBezTo>
                  <a:pt x="19170" y="4204"/>
                  <a:pt x="29319" y="0"/>
                  <a:pt x="39902" y="0"/>
                </a:cubicBezTo>
                <a:close/>
              </a:path>
            </a:pathLst>
          </a:custGeom>
          <a:solidFill>
            <a:srgbClr val="FFFFFF">
              <a:alpha val="60000"/>
            </a:srgbClr>
          </a:solidFill>
          <a:ln>
            <a:noFill/>
          </a:ln>
        </p:spPr>
      </p:sp>
      <p:pic>
        <p:nvPicPr>
          <p:cNvPr id="14" name="Picture 13">
            <a:extLst>
              <a:ext uri="{FF2B5EF4-FFF2-40B4-BE49-F238E27FC236}">
                <a16:creationId xmlns:a16="http://schemas.microsoft.com/office/drawing/2014/main" id="{322FD414-F8B9-9F1E-7D47-01C6FF49D5E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79656" y="3802948"/>
            <a:ext cx="10064793" cy="5410200"/>
          </a:xfrm>
          <a:prstGeom prst="rect">
            <a:avLst/>
          </a:prstGeom>
        </p:spPr>
      </p:pic>
      <p:sp>
        <p:nvSpPr>
          <p:cNvPr id="16" name="TextBox 15">
            <a:extLst>
              <a:ext uri="{FF2B5EF4-FFF2-40B4-BE49-F238E27FC236}">
                <a16:creationId xmlns:a16="http://schemas.microsoft.com/office/drawing/2014/main" id="{C3229659-BDBA-9E3D-289B-4741749728A1}"/>
              </a:ext>
            </a:extLst>
          </p:cNvPr>
          <p:cNvSpPr txBox="1"/>
          <p:nvPr/>
        </p:nvSpPr>
        <p:spPr>
          <a:xfrm>
            <a:off x="1143000" y="2443760"/>
            <a:ext cx="5791200" cy="646331"/>
          </a:xfrm>
          <a:prstGeom prst="rect">
            <a:avLst/>
          </a:prstGeom>
          <a:noFill/>
        </p:spPr>
        <p:txBody>
          <a:bodyPr wrap="square" rtlCol="0">
            <a:spAutoFit/>
          </a:bodyPr>
          <a:lstStyle/>
          <a:p>
            <a:r>
              <a:rPr lang="en-IN" sz="3600" b="1" u="sng" dirty="0">
                <a:latin typeface="Muli Regular" panose="020B0604020202020204" charset="0"/>
              </a:rPr>
              <a:t>UI of Home Page Layout</a:t>
            </a:r>
          </a:p>
        </p:txBody>
      </p:sp>
      <p:sp>
        <p:nvSpPr>
          <p:cNvPr id="18" name="Freeform 8">
            <a:extLst>
              <a:ext uri="{FF2B5EF4-FFF2-40B4-BE49-F238E27FC236}">
                <a16:creationId xmlns:a16="http://schemas.microsoft.com/office/drawing/2014/main" id="{02C6296F-EC5B-A4F1-BF6E-65C995A7A35D}"/>
              </a:ext>
            </a:extLst>
          </p:cNvPr>
          <p:cNvSpPr/>
          <p:nvPr/>
        </p:nvSpPr>
        <p:spPr>
          <a:xfrm>
            <a:off x="11582400" y="2325478"/>
            <a:ext cx="8656045" cy="8915400"/>
          </a:xfrm>
          <a:custGeom>
            <a:avLst/>
            <a:gdLst/>
            <a:ahLst/>
            <a:cxnLst/>
            <a:rect l="l" t="t" r="r" b="b"/>
            <a:pathLst>
              <a:path w="2906280" h="2993359">
                <a:moveTo>
                  <a:pt x="0" y="0"/>
                </a:moveTo>
                <a:lnTo>
                  <a:pt x="2906280" y="0"/>
                </a:lnTo>
                <a:lnTo>
                  <a:pt x="2906280" y="2993360"/>
                </a:lnTo>
                <a:lnTo>
                  <a:pt x="0" y="2993360"/>
                </a:lnTo>
                <a:lnTo>
                  <a:pt x="0" y="0"/>
                </a:lnTo>
                <a:close/>
              </a:path>
            </a:pathLst>
          </a:custGeom>
          <a:blipFill dpi="0" rotWithShape="1">
            <a:blip r:embed="rId6">
              <a:alphaModFix amt="30000"/>
              <a:extLst>
                <a:ext uri="{96DAC541-7B7A-43D3-8B79-37D633B846F1}">
                  <asvg:svgBlip xmlns:asvg="http://schemas.microsoft.com/office/drawing/2016/SVG/main" r:embed="rId7"/>
                </a:ext>
              </a:extLst>
            </a:blip>
            <a:srcRect/>
            <a:stretch>
              <a:fillRect/>
            </a:stretch>
          </a:blipFill>
        </p:spPr>
      </p:sp>
      <p:sp>
        <p:nvSpPr>
          <p:cNvPr id="19" name="Freeform 5">
            <a:extLst>
              <a:ext uri="{FF2B5EF4-FFF2-40B4-BE49-F238E27FC236}">
                <a16:creationId xmlns:a16="http://schemas.microsoft.com/office/drawing/2014/main" id="{074C936C-9683-8100-6677-DA561226C14F}"/>
              </a:ext>
            </a:extLst>
          </p:cNvPr>
          <p:cNvSpPr/>
          <p:nvPr/>
        </p:nvSpPr>
        <p:spPr>
          <a:xfrm rot="5400000">
            <a:off x="12214434" y="-3467100"/>
            <a:ext cx="7949319" cy="7949319"/>
          </a:xfrm>
          <a:custGeom>
            <a:avLst/>
            <a:gdLst/>
            <a:ahLst/>
            <a:cxnLst/>
            <a:rect l="l" t="t" r="r" b="b"/>
            <a:pathLst>
              <a:path w="2130363" h="2130363">
                <a:moveTo>
                  <a:pt x="0" y="0"/>
                </a:moveTo>
                <a:lnTo>
                  <a:pt x="2130364" y="0"/>
                </a:lnTo>
                <a:lnTo>
                  <a:pt x="2130364" y="2130364"/>
                </a:lnTo>
                <a:lnTo>
                  <a:pt x="0" y="2130364"/>
                </a:lnTo>
                <a:lnTo>
                  <a:pt x="0" y="0"/>
                </a:lnTo>
                <a:close/>
              </a:path>
            </a:pathLst>
          </a:custGeom>
          <a:blipFill dpi="0" rotWithShape="1">
            <a:blip r:embed="rId8">
              <a:alphaModFix amt="20000"/>
              <a:extLst>
                <a:ext uri="{96DAC541-7B7A-43D3-8B79-37D633B846F1}">
                  <asvg:svgBlip xmlns:asvg="http://schemas.microsoft.com/office/drawing/2016/SVG/main" r:embed="rId9"/>
                </a:ext>
              </a:extLst>
            </a:blip>
            <a:srcRect/>
            <a:stretch>
              <a:fillRect/>
            </a:stretch>
          </a:blipFill>
        </p:spPr>
      </p:sp>
    </p:spTree>
    <p:extLst>
      <p:ext uri="{BB962C8B-B14F-4D97-AF65-F5344CB8AC3E}">
        <p14:creationId xmlns:p14="http://schemas.microsoft.com/office/powerpoint/2010/main" val="1180998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8999"/>
          </a:blip>
          <a:srcRect t="20433" b="20433"/>
          <a:stretch>
            <a:fillRect/>
          </a:stretch>
        </p:blipFill>
        <p:spPr>
          <a:xfrm>
            <a:off x="-762000" y="190501"/>
            <a:ext cx="9544050" cy="5367785"/>
          </a:xfrm>
          <a:prstGeom prst="rect">
            <a:avLst/>
          </a:prstGeom>
        </p:spPr>
      </p:pic>
      <p:sp>
        <p:nvSpPr>
          <p:cNvPr id="12" name="Freeform 6">
            <a:extLst>
              <a:ext uri="{FF2B5EF4-FFF2-40B4-BE49-F238E27FC236}">
                <a16:creationId xmlns:a16="http://schemas.microsoft.com/office/drawing/2014/main" id="{F87A98E1-1D5E-45D9-9B1D-734B8420DFC7}"/>
              </a:ext>
            </a:extLst>
          </p:cNvPr>
          <p:cNvSpPr/>
          <p:nvPr/>
        </p:nvSpPr>
        <p:spPr>
          <a:xfrm rot="720000">
            <a:off x="-1937873" y="-1829825"/>
            <a:ext cx="11562420" cy="9985725"/>
          </a:xfrm>
          <a:custGeom>
            <a:avLst/>
            <a:gdLst/>
            <a:ahLst/>
            <a:cxnLst/>
            <a:rect l="l" t="t" r="r" b="b"/>
            <a:pathLst>
              <a:path w="2466667" h="2130303">
                <a:moveTo>
                  <a:pt x="0" y="0"/>
                </a:moveTo>
                <a:lnTo>
                  <a:pt x="2466667" y="0"/>
                </a:lnTo>
                <a:lnTo>
                  <a:pt x="2466667" y="2130304"/>
                </a:lnTo>
                <a:lnTo>
                  <a:pt x="0" y="2130304"/>
                </a:lnTo>
                <a:lnTo>
                  <a:pt x="0" y="0"/>
                </a:lnTo>
                <a:close/>
              </a:path>
            </a:pathLst>
          </a:custGeom>
          <a:blipFill dpi="0" rotWithShape="1">
            <a:blip r:embed="rId3">
              <a:alphaModFix amt="40000"/>
              <a:extLst>
                <a:ext uri="{96DAC541-7B7A-43D3-8B79-37D633B846F1}">
                  <asvg:svgBlip xmlns:asvg="http://schemas.microsoft.com/office/drawing/2016/SVG/main" r:embed="rId4"/>
                </a:ext>
              </a:extLst>
            </a:blip>
            <a:srcRect/>
            <a:stretch>
              <a:fillRect/>
            </a:stretch>
          </a:blipFill>
        </p:spPr>
      </p:sp>
      <p:sp>
        <p:nvSpPr>
          <p:cNvPr id="3" name="TextBox 3"/>
          <p:cNvSpPr txBox="1"/>
          <p:nvPr/>
        </p:nvSpPr>
        <p:spPr>
          <a:xfrm>
            <a:off x="1156089" y="1038225"/>
            <a:ext cx="5717812" cy="2549672"/>
          </a:xfrm>
          <a:prstGeom prst="rect">
            <a:avLst/>
          </a:prstGeom>
        </p:spPr>
        <p:txBody>
          <a:bodyPr wrap="square" lIns="0" tIns="0" rIns="0" bIns="0" rtlCol="0" anchor="t">
            <a:spAutoFit/>
          </a:bodyPr>
          <a:lstStyle/>
          <a:p>
            <a:pPr>
              <a:lnSpc>
                <a:spcPts val="10199"/>
              </a:lnSpc>
            </a:pPr>
            <a:r>
              <a:rPr lang="en-IN" sz="3600" b="1" u="sng" dirty="0">
                <a:latin typeface="Muli Regular" panose="020B0604020202020204" charset="0"/>
              </a:rPr>
              <a:t>UI of Product Page Layout</a:t>
            </a:r>
          </a:p>
          <a:p>
            <a:pPr>
              <a:lnSpc>
                <a:spcPts val="10199"/>
              </a:lnSpc>
            </a:pPr>
            <a:endParaRPr lang="en-US" sz="8499" b="1" dirty="0">
              <a:solidFill>
                <a:srgbClr val="000000"/>
              </a:solidFill>
              <a:latin typeface="Muli Regular" panose="020B0604020202020204" charset="0"/>
            </a:endParaRPr>
          </a:p>
        </p:txBody>
      </p:sp>
      <p:grpSp>
        <p:nvGrpSpPr>
          <p:cNvPr id="4" name="Group 4"/>
          <p:cNvGrpSpPr/>
          <p:nvPr/>
        </p:nvGrpSpPr>
        <p:grpSpPr>
          <a:xfrm>
            <a:off x="14756675" y="1312078"/>
            <a:ext cx="2493100" cy="719119"/>
            <a:chOff x="0" y="0"/>
            <a:chExt cx="656619" cy="189398"/>
          </a:xfrm>
        </p:grpSpPr>
        <p:sp>
          <p:nvSpPr>
            <p:cNvPr id="5" name="Freeform 5"/>
            <p:cNvSpPr/>
            <p:nvPr/>
          </p:nvSpPr>
          <p:spPr>
            <a:xfrm>
              <a:off x="0" y="0"/>
              <a:ext cx="656619" cy="189398"/>
            </a:xfrm>
            <a:custGeom>
              <a:avLst/>
              <a:gdLst/>
              <a:ahLst/>
              <a:cxnLst/>
              <a:rect l="l" t="t" r="r" b="b"/>
              <a:pathLst>
                <a:path w="656619" h="189398">
                  <a:moveTo>
                    <a:pt x="93160" y="0"/>
                  </a:moveTo>
                  <a:lnTo>
                    <a:pt x="563459" y="0"/>
                  </a:lnTo>
                  <a:cubicBezTo>
                    <a:pt x="588166" y="0"/>
                    <a:pt x="611862" y="9815"/>
                    <a:pt x="629333" y="27286"/>
                  </a:cubicBezTo>
                  <a:cubicBezTo>
                    <a:pt x="646804" y="44757"/>
                    <a:pt x="656619" y="68453"/>
                    <a:pt x="656619" y="93160"/>
                  </a:cubicBezTo>
                  <a:lnTo>
                    <a:pt x="656619" y="96237"/>
                  </a:lnTo>
                  <a:cubicBezTo>
                    <a:pt x="656619" y="147688"/>
                    <a:pt x="614910" y="189398"/>
                    <a:pt x="563459" y="189398"/>
                  </a:cubicBezTo>
                  <a:lnTo>
                    <a:pt x="93160" y="189398"/>
                  </a:lnTo>
                  <a:cubicBezTo>
                    <a:pt x="41709" y="189398"/>
                    <a:pt x="0" y="147688"/>
                    <a:pt x="0" y="96237"/>
                  </a:cubicBezTo>
                  <a:lnTo>
                    <a:pt x="0" y="93160"/>
                  </a:lnTo>
                  <a:cubicBezTo>
                    <a:pt x="0" y="41709"/>
                    <a:pt x="41709" y="0"/>
                    <a:pt x="93160" y="0"/>
                  </a:cubicBezTo>
                  <a:close/>
                </a:path>
              </a:pathLst>
            </a:custGeom>
            <a:solidFill>
              <a:srgbClr val="FFFFFF"/>
            </a:solidFill>
            <a:ln>
              <a:noFill/>
            </a:ln>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519"/>
                </a:lnSpc>
              </a:pPr>
              <a:endParaRPr lang="en-US" sz="1799" u="sng" dirty="0">
                <a:solidFill>
                  <a:srgbClr val="000000"/>
                </a:solidFill>
                <a:latin typeface="Anantason"/>
                <a:hlinkClick r:id="rId5" action="ppaction://hlinksldjump"/>
              </a:endParaRPr>
            </a:p>
          </p:txBody>
        </p:sp>
      </p:grpSp>
      <p:sp>
        <p:nvSpPr>
          <p:cNvPr id="7" name="Freeform 7"/>
          <p:cNvSpPr/>
          <p:nvPr/>
        </p:nvSpPr>
        <p:spPr>
          <a:xfrm>
            <a:off x="5257800" y="-2101476"/>
            <a:ext cx="14068425" cy="14489951"/>
          </a:xfrm>
          <a:custGeom>
            <a:avLst/>
            <a:gdLst/>
            <a:ahLst/>
            <a:cxnLst/>
            <a:rect l="l" t="t" r="r" b="b"/>
            <a:pathLst>
              <a:path w="10367048" h="10677671">
                <a:moveTo>
                  <a:pt x="0" y="0"/>
                </a:moveTo>
                <a:lnTo>
                  <a:pt x="10367048" y="0"/>
                </a:lnTo>
                <a:lnTo>
                  <a:pt x="10367048" y="10677671"/>
                </a:lnTo>
                <a:lnTo>
                  <a:pt x="0" y="106776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dirty="0"/>
          </a:p>
        </p:txBody>
      </p:sp>
      <p:sp>
        <p:nvSpPr>
          <p:cNvPr id="10" name="Freeform 10"/>
          <p:cNvSpPr/>
          <p:nvPr/>
        </p:nvSpPr>
        <p:spPr>
          <a:xfrm>
            <a:off x="8357351" y="0"/>
            <a:ext cx="12037961" cy="6362701"/>
          </a:xfrm>
          <a:custGeom>
            <a:avLst/>
            <a:gdLst/>
            <a:ahLst/>
            <a:cxnLst/>
            <a:rect l="l" t="t" r="r" b="b"/>
            <a:pathLst>
              <a:path w="8628886" h="2600858">
                <a:moveTo>
                  <a:pt x="39902" y="0"/>
                </a:moveTo>
                <a:lnTo>
                  <a:pt x="8588985" y="0"/>
                </a:lnTo>
                <a:cubicBezTo>
                  <a:pt x="8599567" y="0"/>
                  <a:pt x="8609716" y="4204"/>
                  <a:pt x="8617200" y="11687"/>
                </a:cubicBezTo>
                <a:cubicBezTo>
                  <a:pt x="8624683" y="19170"/>
                  <a:pt x="8628886" y="29319"/>
                  <a:pt x="8628886" y="39902"/>
                </a:cubicBezTo>
                <a:lnTo>
                  <a:pt x="8628886" y="2560956"/>
                </a:lnTo>
                <a:cubicBezTo>
                  <a:pt x="8628886" y="2571538"/>
                  <a:pt x="8624683" y="2581688"/>
                  <a:pt x="8617200" y="2589171"/>
                </a:cubicBezTo>
                <a:cubicBezTo>
                  <a:pt x="8609716" y="2596654"/>
                  <a:pt x="8599567" y="2600858"/>
                  <a:pt x="8588985" y="2600858"/>
                </a:cubicBezTo>
                <a:lnTo>
                  <a:pt x="39902" y="2600858"/>
                </a:lnTo>
                <a:cubicBezTo>
                  <a:pt x="29319" y="2600858"/>
                  <a:pt x="19170" y="2596654"/>
                  <a:pt x="11687" y="2589171"/>
                </a:cubicBezTo>
                <a:cubicBezTo>
                  <a:pt x="4204" y="2581688"/>
                  <a:pt x="0" y="2571538"/>
                  <a:pt x="0" y="2560956"/>
                </a:cubicBezTo>
                <a:lnTo>
                  <a:pt x="0" y="39902"/>
                </a:lnTo>
                <a:cubicBezTo>
                  <a:pt x="0" y="29319"/>
                  <a:pt x="4204" y="19170"/>
                  <a:pt x="11687" y="11687"/>
                </a:cubicBezTo>
                <a:cubicBezTo>
                  <a:pt x="19170" y="4204"/>
                  <a:pt x="29319" y="0"/>
                  <a:pt x="39902" y="0"/>
                </a:cubicBezTo>
                <a:close/>
              </a:path>
            </a:pathLst>
          </a:custGeom>
          <a:solidFill>
            <a:srgbClr val="FFFFFF">
              <a:alpha val="60000"/>
            </a:srgbClr>
          </a:solidFill>
          <a:ln>
            <a:noFill/>
          </a:ln>
        </p:spPr>
      </p:sp>
      <p:sp>
        <p:nvSpPr>
          <p:cNvPr id="11" name="Freeform 10">
            <a:extLst>
              <a:ext uri="{FF2B5EF4-FFF2-40B4-BE49-F238E27FC236}">
                <a16:creationId xmlns:a16="http://schemas.microsoft.com/office/drawing/2014/main" id="{74CE7118-8326-2C51-058F-B953754F33E4}"/>
              </a:ext>
            </a:extLst>
          </p:cNvPr>
          <p:cNvSpPr/>
          <p:nvPr/>
        </p:nvSpPr>
        <p:spPr>
          <a:xfrm>
            <a:off x="-1475660" y="3997104"/>
            <a:ext cx="11305460" cy="6138742"/>
          </a:xfrm>
          <a:custGeom>
            <a:avLst/>
            <a:gdLst/>
            <a:ahLst/>
            <a:cxnLst/>
            <a:rect l="l" t="t" r="r" b="b"/>
            <a:pathLst>
              <a:path w="8628886" h="2600858">
                <a:moveTo>
                  <a:pt x="39902" y="0"/>
                </a:moveTo>
                <a:lnTo>
                  <a:pt x="8588985" y="0"/>
                </a:lnTo>
                <a:cubicBezTo>
                  <a:pt x="8599567" y="0"/>
                  <a:pt x="8609716" y="4204"/>
                  <a:pt x="8617200" y="11687"/>
                </a:cubicBezTo>
                <a:cubicBezTo>
                  <a:pt x="8624683" y="19170"/>
                  <a:pt x="8628886" y="29319"/>
                  <a:pt x="8628886" y="39902"/>
                </a:cubicBezTo>
                <a:lnTo>
                  <a:pt x="8628886" y="2560956"/>
                </a:lnTo>
                <a:cubicBezTo>
                  <a:pt x="8628886" y="2571538"/>
                  <a:pt x="8624683" y="2581688"/>
                  <a:pt x="8617200" y="2589171"/>
                </a:cubicBezTo>
                <a:cubicBezTo>
                  <a:pt x="8609716" y="2596654"/>
                  <a:pt x="8599567" y="2600858"/>
                  <a:pt x="8588985" y="2600858"/>
                </a:cubicBezTo>
                <a:lnTo>
                  <a:pt x="39902" y="2600858"/>
                </a:lnTo>
                <a:cubicBezTo>
                  <a:pt x="29319" y="2600858"/>
                  <a:pt x="19170" y="2596654"/>
                  <a:pt x="11687" y="2589171"/>
                </a:cubicBezTo>
                <a:cubicBezTo>
                  <a:pt x="4204" y="2581688"/>
                  <a:pt x="0" y="2571538"/>
                  <a:pt x="0" y="2560956"/>
                </a:cubicBezTo>
                <a:lnTo>
                  <a:pt x="0" y="39902"/>
                </a:lnTo>
                <a:cubicBezTo>
                  <a:pt x="0" y="29319"/>
                  <a:pt x="4204" y="19170"/>
                  <a:pt x="11687" y="11687"/>
                </a:cubicBezTo>
                <a:cubicBezTo>
                  <a:pt x="19170" y="4204"/>
                  <a:pt x="29319" y="0"/>
                  <a:pt x="39902" y="0"/>
                </a:cubicBezTo>
                <a:close/>
              </a:path>
            </a:pathLst>
          </a:custGeom>
          <a:solidFill>
            <a:srgbClr val="FFFFFF">
              <a:alpha val="60000"/>
            </a:srgbClr>
          </a:solidFill>
          <a:ln>
            <a:noFill/>
          </a:ln>
        </p:spPr>
      </p:sp>
      <p:pic>
        <p:nvPicPr>
          <p:cNvPr id="14" name="Picture 13">
            <a:extLst>
              <a:ext uri="{FF2B5EF4-FFF2-40B4-BE49-F238E27FC236}">
                <a16:creationId xmlns:a16="http://schemas.microsoft.com/office/drawing/2014/main" id="{1E2D83E0-8D1D-FFC0-61EB-935B8E6920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2723" y="4782034"/>
            <a:ext cx="8591277" cy="4568881"/>
          </a:xfrm>
          <a:prstGeom prst="rect">
            <a:avLst/>
          </a:prstGeom>
        </p:spPr>
      </p:pic>
      <p:pic>
        <p:nvPicPr>
          <p:cNvPr id="15" name="Picture 14">
            <a:extLst>
              <a:ext uri="{FF2B5EF4-FFF2-40B4-BE49-F238E27FC236}">
                <a16:creationId xmlns:a16="http://schemas.microsoft.com/office/drawing/2014/main" id="{F7042664-3F04-0957-E0AC-2DA51B12DA2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44000" y="853360"/>
            <a:ext cx="8593551" cy="4619353"/>
          </a:xfrm>
          <a:prstGeom prst="rect">
            <a:avLst/>
          </a:prstGeom>
        </p:spPr>
      </p:pic>
      <p:sp>
        <p:nvSpPr>
          <p:cNvPr id="16" name="TextBox 15">
            <a:extLst>
              <a:ext uri="{FF2B5EF4-FFF2-40B4-BE49-F238E27FC236}">
                <a16:creationId xmlns:a16="http://schemas.microsoft.com/office/drawing/2014/main" id="{35501F5C-014C-A3AA-143B-2C6718FD8D51}"/>
              </a:ext>
            </a:extLst>
          </p:cNvPr>
          <p:cNvSpPr txBox="1"/>
          <p:nvPr/>
        </p:nvSpPr>
        <p:spPr>
          <a:xfrm>
            <a:off x="10458724" y="7400926"/>
            <a:ext cx="7478492" cy="923330"/>
          </a:xfrm>
          <a:prstGeom prst="rect">
            <a:avLst/>
          </a:prstGeom>
          <a:noFill/>
        </p:spPr>
        <p:txBody>
          <a:bodyPr wrap="square" rtlCol="0">
            <a:spAutoFit/>
          </a:bodyPr>
          <a:lstStyle/>
          <a:p>
            <a:r>
              <a:rPr lang="en-IN" sz="3600" b="1" u="sng" dirty="0">
                <a:latin typeface="Muli Regular" panose="020B0604020202020204" charset="0"/>
              </a:rPr>
              <a:t>UI of Product Order Page Layout</a:t>
            </a:r>
          </a:p>
          <a:p>
            <a:endParaRPr lang="en-I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576403" y="-1093492"/>
            <a:ext cx="11245458" cy="11582400"/>
          </a:xfrm>
          <a:custGeom>
            <a:avLst/>
            <a:gdLst/>
            <a:ahLst/>
            <a:cxnLst/>
            <a:rect l="l" t="t" r="r" b="b"/>
            <a:pathLst>
              <a:path w="8956428" h="9224785">
                <a:moveTo>
                  <a:pt x="0" y="0"/>
                </a:moveTo>
                <a:lnTo>
                  <a:pt x="8956428" y="0"/>
                </a:lnTo>
                <a:lnTo>
                  <a:pt x="8956428" y="9224786"/>
                </a:lnTo>
                <a:lnTo>
                  <a:pt x="0" y="92247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2" name="Group 32"/>
          <p:cNvGrpSpPr/>
          <p:nvPr/>
        </p:nvGrpSpPr>
        <p:grpSpPr>
          <a:xfrm>
            <a:off x="9296400" y="1028700"/>
            <a:ext cx="6274477" cy="1828800"/>
            <a:chOff x="0" y="-2969338"/>
            <a:chExt cx="8162769" cy="5498533"/>
          </a:xfrm>
        </p:grpSpPr>
        <p:sp>
          <p:nvSpPr>
            <p:cNvPr id="33" name="TextBox 33"/>
            <p:cNvSpPr txBox="1"/>
            <p:nvPr/>
          </p:nvSpPr>
          <p:spPr>
            <a:xfrm>
              <a:off x="0" y="-2969338"/>
              <a:ext cx="8162769" cy="3733103"/>
            </a:xfrm>
            <a:prstGeom prst="rect">
              <a:avLst/>
            </a:prstGeom>
          </p:spPr>
          <p:txBody>
            <a:bodyPr wrap="square" lIns="0" tIns="0" rIns="0" bIns="0" rtlCol="0" anchor="t">
              <a:spAutoFit/>
            </a:bodyPr>
            <a:lstStyle/>
            <a:p>
              <a:pPr>
                <a:lnSpc>
                  <a:spcPts val="10199"/>
                </a:lnSpc>
              </a:pPr>
              <a:endParaRPr lang="en-US" sz="8499" b="1" dirty="0">
                <a:solidFill>
                  <a:srgbClr val="000000"/>
                </a:solidFill>
                <a:latin typeface="Muli Regular" panose="020B0604020202020204" charset="0"/>
              </a:endParaRPr>
            </a:p>
          </p:txBody>
        </p:sp>
        <p:sp>
          <p:nvSpPr>
            <p:cNvPr id="34" name="TextBox 34"/>
            <p:cNvSpPr txBox="1"/>
            <p:nvPr/>
          </p:nvSpPr>
          <p:spPr>
            <a:xfrm>
              <a:off x="0" y="2033588"/>
              <a:ext cx="7037742" cy="495607"/>
            </a:xfrm>
            <a:prstGeom prst="rect">
              <a:avLst/>
            </a:prstGeom>
          </p:spPr>
          <p:txBody>
            <a:bodyPr lIns="0" tIns="0" rIns="0" bIns="0" rtlCol="0" anchor="t">
              <a:spAutoFit/>
            </a:bodyPr>
            <a:lstStyle/>
            <a:p>
              <a:pPr algn="l">
                <a:lnSpc>
                  <a:spcPts val="3120"/>
                </a:lnSpc>
              </a:pPr>
              <a:endParaRPr lang="en-US" sz="2400" dirty="0">
                <a:solidFill>
                  <a:srgbClr val="000000"/>
                </a:solidFill>
                <a:latin typeface="Muli Regular"/>
              </a:endParaRPr>
            </a:p>
          </p:txBody>
        </p:sp>
      </p:grpSp>
      <p:sp>
        <p:nvSpPr>
          <p:cNvPr id="37" name="Freeform 9">
            <a:extLst>
              <a:ext uri="{FF2B5EF4-FFF2-40B4-BE49-F238E27FC236}">
                <a16:creationId xmlns:a16="http://schemas.microsoft.com/office/drawing/2014/main" id="{D858189E-31E8-E847-0ADF-DD24BCFC53C7}"/>
              </a:ext>
            </a:extLst>
          </p:cNvPr>
          <p:cNvSpPr/>
          <p:nvPr/>
        </p:nvSpPr>
        <p:spPr>
          <a:xfrm>
            <a:off x="5749352" y="2171700"/>
            <a:ext cx="9821525" cy="10654514"/>
          </a:xfrm>
          <a:custGeom>
            <a:avLst/>
            <a:gdLst/>
            <a:ahLst/>
            <a:cxnLst/>
            <a:rect l="l" t="t" r="r" b="b"/>
            <a:pathLst>
              <a:path w="3026883" h="3283601">
                <a:moveTo>
                  <a:pt x="0" y="0"/>
                </a:moveTo>
                <a:lnTo>
                  <a:pt x="3026884" y="0"/>
                </a:lnTo>
                <a:lnTo>
                  <a:pt x="3026884" y="3283601"/>
                </a:lnTo>
                <a:lnTo>
                  <a:pt x="0" y="3283601"/>
                </a:lnTo>
                <a:lnTo>
                  <a:pt x="0" y="0"/>
                </a:lnTo>
                <a:close/>
              </a:path>
            </a:pathLst>
          </a:custGeom>
          <a:blipFill dpi="0" rotWithShape="1">
            <a:blip r:embed="rId4">
              <a:alphaModFix amt="60000"/>
              <a:extLst>
                <a:ext uri="{96DAC541-7B7A-43D3-8B79-37D633B846F1}">
                  <asvg:svgBlip xmlns:asvg="http://schemas.microsoft.com/office/drawing/2016/SVG/main" r:embed="rId5"/>
                </a:ext>
              </a:extLst>
            </a:blip>
            <a:srcRect/>
            <a:stretch>
              <a:fillRect/>
            </a:stretch>
          </a:blipFill>
        </p:spPr>
      </p:sp>
      <p:sp>
        <p:nvSpPr>
          <p:cNvPr id="11" name="Freeform 10">
            <a:extLst>
              <a:ext uri="{FF2B5EF4-FFF2-40B4-BE49-F238E27FC236}">
                <a16:creationId xmlns:a16="http://schemas.microsoft.com/office/drawing/2014/main" id="{4BE2B3F6-966C-4631-0D00-F760963F33C3}"/>
              </a:ext>
            </a:extLst>
          </p:cNvPr>
          <p:cNvSpPr/>
          <p:nvPr/>
        </p:nvSpPr>
        <p:spPr>
          <a:xfrm>
            <a:off x="10224189" y="-1493384"/>
            <a:ext cx="7612443" cy="7241339"/>
          </a:xfrm>
          <a:custGeom>
            <a:avLst/>
            <a:gdLst/>
            <a:ahLst/>
            <a:cxnLst/>
            <a:rect l="l" t="t" r="r" b="b"/>
            <a:pathLst>
              <a:path w="2947095" h="2803425">
                <a:moveTo>
                  <a:pt x="0" y="0"/>
                </a:moveTo>
                <a:lnTo>
                  <a:pt x="2947095" y="0"/>
                </a:lnTo>
                <a:lnTo>
                  <a:pt x="2947095" y="2803424"/>
                </a:lnTo>
                <a:lnTo>
                  <a:pt x="0" y="2803424"/>
                </a:lnTo>
                <a:lnTo>
                  <a:pt x="0" y="0"/>
                </a:lnTo>
                <a:close/>
              </a:path>
            </a:pathLst>
          </a:custGeom>
          <a:blipFill dpi="0" rotWithShape="1">
            <a:blip r:embed="rId6">
              <a:alphaModFix amt="20000"/>
            </a:blip>
            <a:srcRect/>
            <a:stretch>
              <a:fillRect/>
            </a:stretch>
          </a:blipFill>
        </p:spPr>
      </p:sp>
      <p:sp>
        <p:nvSpPr>
          <p:cNvPr id="12" name="Freeform 4">
            <a:extLst>
              <a:ext uri="{FF2B5EF4-FFF2-40B4-BE49-F238E27FC236}">
                <a16:creationId xmlns:a16="http://schemas.microsoft.com/office/drawing/2014/main" id="{0A45EF76-BFBA-B366-9CE1-BA791062F12B}"/>
              </a:ext>
            </a:extLst>
          </p:cNvPr>
          <p:cNvSpPr/>
          <p:nvPr/>
        </p:nvSpPr>
        <p:spPr>
          <a:xfrm>
            <a:off x="12110206" y="-3969669"/>
            <a:ext cx="9113169" cy="9113169"/>
          </a:xfrm>
          <a:custGeom>
            <a:avLst/>
            <a:gdLst/>
            <a:ahLst/>
            <a:cxnLst/>
            <a:rect l="l" t="t" r="r" b="b"/>
            <a:pathLst>
              <a:path w="3298100" h="3298100">
                <a:moveTo>
                  <a:pt x="0" y="0"/>
                </a:moveTo>
                <a:lnTo>
                  <a:pt x="3298099" y="0"/>
                </a:lnTo>
                <a:lnTo>
                  <a:pt x="3298099" y="3298100"/>
                </a:lnTo>
                <a:lnTo>
                  <a:pt x="0" y="3298100"/>
                </a:lnTo>
                <a:lnTo>
                  <a:pt x="0" y="0"/>
                </a:lnTo>
                <a:close/>
              </a:path>
            </a:pathLst>
          </a:custGeom>
          <a:blipFill dpi="0" rotWithShape="1">
            <a:blip r:embed="rId7">
              <a:alphaModFix amt="30000"/>
              <a:extLst>
                <a:ext uri="{96DAC541-7B7A-43D3-8B79-37D633B846F1}">
                  <asvg:svgBlip xmlns:asvg="http://schemas.microsoft.com/office/drawing/2016/SVG/main" r:embed="rId8"/>
                </a:ext>
              </a:extLst>
            </a:blip>
            <a:srcRect/>
            <a:stretch>
              <a:fillRect/>
            </a:stretch>
          </a:blipFill>
        </p:spPr>
      </p:sp>
      <p:sp>
        <p:nvSpPr>
          <p:cNvPr id="13" name="Freeform 10">
            <a:extLst>
              <a:ext uri="{FF2B5EF4-FFF2-40B4-BE49-F238E27FC236}">
                <a16:creationId xmlns:a16="http://schemas.microsoft.com/office/drawing/2014/main" id="{27A8436B-747F-DBD4-3B67-AC28E4C4F2D4}"/>
              </a:ext>
            </a:extLst>
          </p:cNvPr>
          <p:cNvSpPr/>
          <p:nvPr/>
        </p:nvSpPr>
        <p:spPr>
          <a:xfrm>
            <a:off x="12835" y="0"/>
            <a:ext cx="10545378" cy="6041222"/>
          </a:xfrm>
          <a:custGeom>
            <a:avLst/>
            <a:gdLst/>
            <a:ahLst/>
            <a:cxnLst/>
            <a:rect l="l" t="t" r="r" b="b"/>
            <a:pathLst>
              <a:path w="8628886" h="2600858">
                <a:moveTo>
                  <a:pt x="39902" y="0"/>
                </a:moveTo>
                <a:lnTo>
                  <a:pt x="8588985" y="0"/>
                </a:lnTo>
                <a:cubicBezTo>
                  <a:pt x="8599567" y="0"/>
                  <a:pt x="8609716" y="4204"/>
                  <a:pt x="8617200" y="11687"/>
                </a:cubicBezTo>
                <a:cubicBezTo>
                  <a:pt x="8624683" y="19170"/>
                  <a:pt x="8628886" y="29319"/>
                  <a:pt x="8628886" y="39902"/>
                </a:cubicBezTo>
                <a:lnTo>
                  <a:pt x="8628886" y="2560956"/>
                </a:lnTo>
                <a:cubicBezTo>
                  <a:pt x="8628886" y="2571538"/>
                  <a:pt x="8624683" y="2581688"/>
                  <a:pt x="8617200" y="2589171"/>
                </a:cubicBezTo>
                <a:cubicBezTo>
                  <a:pt x="8609716" y="2596654"/>
                  <a:pt x="8599567" y="2600858"/>
                  <a:pt x="8588985" y="2600858"/>
                </a:cubicBezTo>
                <a:lnTo>
                  <a:pt x="39902" y="2600858"/>
                </a:lnTo>
                <a:cubicBezTo>
                  <a:pt x="29319" y="2600858"/>
                  <a:pt x="19170" y="2596654"/>
                  <a:pt x="11687" y="2589171"/>
                </a:cubicBezTo>
                <a:cubicBezTo>
                  <a:pt x="4204" y="2581688"/>
                  <a:pt x="0" y="2571538"/>
                  <a:pt x="0" y="2560956"/>
                </a:cubicBezTo>
                <a:lnTo>
                  <a:pt x="0" y="39902"/>
                </a:lnTo>
                <a:cubicBezTo>
                  <a:pt x="0" y="29319"/>
                  <a:pt x="4204" y="19170"/>
                  <a:pt x="11687" y="11687"/>
                </a:cubicBezTo>
                <a:cubicBezTo>
                  <a:pt x="19170" y="4204"/>
                  <a:pt x="29319" y="0"/>
                  <a:pt x="39902" y="0"/>
                </a:cubicBezTo>
                <a:close/>
              </a:path>
            </a:pathLst>
          </a:custGeom>
          <a:solidFill>
            <a:srgbClr val="FFFFFF">
              <a:alpha val="60000"/>
            </a:srgbClr>
          </a:solidFill>
          <a:ln>
            <a:noFill/>
          </a:ln>
        </p:spPr>
      </p:sp>
      <p:sp>
        <p:nvSpPr>
          <p:cNvPr id="14" name="Freeform 10">
            <a:extLst>
              <a:ext uri="{FF2B5EF4-FFF2-40B4-BE49-F238E27FC236}">
                <a16:creationId xmlns:a16="http://schemas.microsoft.com/office/drawing/2014/main" id="{E33901F3-0ABB-7AE3-0085-26EAFB1E4A3F}"/>
              </a:ext>
            </a:extLst>
          </p:cNvPr>
          <p:cNvSpPr/>
          <p:nvPr/>
        </p:nvSpPr>
        <p:spPr>
          <a:xfrm>
            <a:off x="7696200" y="4697708"/>
            <a:ext cx="10578965" cy="6041222"/>
          </a:xfrm>
          <a:custGeom>
            <a:avLst/>
            <a:gdLst/>
            <a:ahLst/>
            <a:cxnLst/>
            <a:rect l="l" t="t" r="r" b="b"/>
            <a:pathLst>
              <a:path w="8628886" h="2600858">
                <a:moveTo>
                  <a:pt x="39902" y="0"/>
                </a:moveTo>
                <a:lnTo>
                  <a:pt x="8588985" y="0"/>
                </a:lnTo>
                <a:cubicBezTo>
                  <a:pt x="8599567" y="0"/>
                  <a:pt x="8609716" y="4204"/>
                  <a:pt x="8617200" y="11687"/>
                </a:cubicBezTo>
                <a:cubicBezTo>
                  <a:pt x="8624683" y="19170"/>
                  <a:pt x="8628886" y="29319"/>
                  <a:pt x="8628886" y="39902"/>
                </a:cubicBezTo>
                <a:lnTo>
                  <a:pt x="8628886" y="2560956"/>
                </a:lnTo>
                <a:cubicBezTo>
                  <a:pt x="8628886" y="2571538"/>
                  <a:pt x="8624683" y="2581688"/>
                  <a:pt x="8617200" y="2589171"/>
                </a:cubicBezTo>
                <a:cubicBezTo>
                  <a:pt x="8609716" y="2596654"/>
                  <a:pt x="8599567" y="2600858"/>
                  <a:pt x="8588985" y="2600858"/>
                </a:cubicBezTo>
                <a:lnTo>
                  <a:pt x="39902" y="2600858"/>
                </a:lnTo>
                <a:cubicBezTo>
                  <a:pt x="29319" y="2600858"/>
                  <a:pt x="19170" y="2596654"/>
                  <a:pt x="11687" y="2589171"/>
                </a:cubicBezTo>
                <a:cubicBezTo>
                  <a:pt x="4204" y="2581688"/>
                  <a:pt x="0" y="2571538"/>
                  <a:pt x="0" y="2560956"/>
                </a:cubicBezTo>
                <a:lnTo>
                  <a:pt x="0" y="39902"/>
                </a:lnTo>
                <a:cubicBezTo>
                  <a:pt x="0" y="29319"/>
                  <a:pt x="4204" y="19170"/>
                  <a:pt x="11687" y="11687"/>
                </a:cubicBezTo>
                <a:cubicBezTo>
                  <a:pt x="19170" y="4204"/>
                  <a:pt x="29319" y="0"/>
                  <a:pt x="39902" y="0"/>
                </a:cubicBezTo>
                <a:close/>
              </a:path>
            </a:pathLst>
          </a:custGeom>
          <a:solidFill>
            <a:srgbClr val="FFFFFF">
              <a:alpha val="60000"/>
            </a:srgbClr>
          </a:solidFill>
          <a:ln>
            <a:noFill/>
          </a:ln>
        </p:spPr>
      </p:sp>
      <p:pic>
        <p:nvPicPr>
          <p:cNvPr id="15" name="Picture 14">
            <a:extLst>
              <a:ext uri="{FF2B5EF4-FFF2-40B4-BE49-F238E27FC236}">
                <a16:creationId xmlns:a16="http://schemas.microsoft.com/office/drawing/2014/main" id="{A4200A55-1D51-3351-685C-80BDA281810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06469" y="5306558"/>
            <a:ext cx="8457779" cy="4528655"/>
          </a:xfrm>
          <a:prstGeom prst="rect">
            <a:avLst/>
          </a:prstGeom>
        </p:spPr>
      </p:pic>
      <p:pic>
        <p:nvPicPr>
          <p:cNvPr id="16" name="Picture 15">
            <a:extLst>
              <a:ext uri="{FF2B5EF4-FFF2-40B4-BE49-F238E27FC236}">
                <a16:creationId xmlns:a16="http://schemas.microsoft.com/office/drawing/2014/main" id="{517A79EF-2A6A-8C82-6D8B-FB46CBB54AB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56634" y="723687"/>
            <a:ext cx="8457779" cy="4506278"/>
          </a:xfrm>
          <a:prstGeom prst="rect">
            <a:avLst/>
          </a:prstGeom>
        </p:spPr>
      </p:pic>
      <p:sp>
        <p:nvSpPr>
          <p:cNvPr id="17" name="TextBox 16">
            <a:extLst>
              <a:ext uri="{FF2B5EF4-FFF2-40B4-BE49-F238E27FC236}">
                <a16:creationId xmlns:a16="http://schemas.microsoft.com/office/drawing/2014/main" id="{E9BEB9CD-EED3-7D6D-BD2E-C4DC7CBCB010}"/>
              </a:ext>
            </a:extLst>
          </p:cNvPr>
          <p:cNvSpPr txBox="1"/>
          <p:nvPr/>
        </p:nvSpPr>
        <p:spPr>
          <a:xfrm>
            <a:off x="11207193" y="1638300"/>
            <a:ext cx="5632976" cy="1183722"/>
          </a:xfrm>
          <a:prstGeom prst="rect">
            <a:avLst/>
          </a:prstGeom>
          <a:noFill/>
        </p:spPr>
        <p:txBody>
          <a:bodyPr wrap="square" rtlCol="0">
            <a:spAutoFit/>
          </a:bodyPr>
          <a:lstStyle/>
          <a:p>
            <a:pPr>
              <a:lnSpc>
                <a:spcPts val="10199"/>
              </a:lnSpc>
            </a:pPr>
            <a:r>
              <a:rPr lang="en-IN" sz="3600" b="1" u="sng" dirty="0">
                <a:latin typeface="Muli Regular" panose="020B0604020202020204" charset="0"/>
              </a:rPr>
              <a:t>UI of About Page Layout</a:t>
            </a:r>
          </a:p>
        </p:txBody>
      </p:sp>
      <p:sp>
        <p:nvSpPr>
          <p:cNvPr id="18" name="TextBox 17">
            <a:extLst>
              <a:ext uri="{FF2B5EF4-FFF2-40B4-BE49-F238E27FC236}">
                <a16:creationId xmlns:a16="http://schemas.microsoft.com/office/drawing/2014/main" id="{A7C5F0DD-D3A0-C2E1-246A-17BCB3ECC8A6}"/>
              </a:ext>
            </a:extLst>
          </p:cNvPr>
          <p:cNvSpPr txBox="1"/>
          <p:nvPr/>
        </p:nvSpPr>
        <p:spPr>
          <a:xfrm>
            <a:off x="832173" y="7489235"/>
            <a:ext cx="6483027" cy="923330"/>
          </a:xfrm>
          <a:prstGeom prst="rect">
            <a:avLst/>
          </a:prstGeom>
          <a:noFill/>
        </p:spPr>
        <p:txBody>
          <a:bodyPr wrap="square" rtlCol="0">
            <a:spAutoFit/>
          </a:bodyPr>
          <a:lstStyle/>
          <a:p>
            <a:r>
              <a:rPr lang="en-IN" sz="3600" b="1" u="sng" dirty="0">
                <a:latin typeface="Muli Regular" panose="020B0604020202020204" charset="0"/>
              </a:rPr>
              <a:t>UI of Contact Page Layout</a:t>
            </a:r>
          </a:p>
          <a:p>
            <a:endParaRPr lang="en-IN" dirty="0"/>
          </a:p>
        </p:txBody>
      </p:sp>
    </p:spTree>
    <p:extLst>
      <p:ext uri="{BB962C8B-B14F-4D97-AF65-F5344CB8AC3E}">
        <p14:creationId xmlns:p14="http://schemas.microsoft.com/office/powerpoint/2010/main" val="935174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4" name="Freeform 4"/>
          <p:cNvSpPr/>
          <p:nvPr/>
        </p:nvSpPr>
        <p:spPr>
          <a:xfrm rot="10800000">
            <a:off x="7315200" y="-1113116"/>
            <a:ext cx="12192000" cy="12056031"/>
          </a:xfrm>
          <a:custGeom>
            <a:avLst/>
            <a:gdLst/>
            <a:ahLst/>
            <a:cxnLst/>
            <a:rect l="l" t="t" r="r" b="b"/>
            <a:pathLst>
              <a:path w="9348625" h="10141506">
                <a:moveTo>
                  <a:pt x="0" y="0"/>
                </a:moveTo>
                <a:lnTo>
                  <a:pt x="9348625" y="0"/>
                </a:lnTo>
                <a:lnTo>
                  <a:pt x="9348625" y="10141506"/>
                </a:lnTo>
                <a:lnTo>
                  <a:pt x="0" y="10141506"/>
                </a:lnTo>
                <a:lnTo>
                  <a:pt x="0" y="0"/>
                </a:lnTo>
                <a:close/>
              </a:path>
            </a:pathLst>
          </a:custGeom>
          <a:blipFill dpi="0" rotWithShape="1">
            <a:blip r:embed="rId2">
              <a:alphaModFix amt="60000"/>
              <a:extLst>
                <a:ext uri="{96DAC541-7B7A-43D3-8B79-37D633B846F1}">
                  <asvg:svgBlip xmlns:asvg="http://schemas.microsoft.com/office/drawing/2016/SVG/main" r:embed="rId3"/>
                </a:ext>
              </a:extLst>
            </a:blip>
            <a:srcRect/>
            <a:stretch>
              <a:fillRect/>
            </a:stretch>
          </a:blipFill>
        </p:spPr>
      </p:sp>
      <p:sp>
        <p:nvSpPr>
          <p:cNvPr id="7" name="Freeform 4">
            <a:extLst>
              <a:ext uri="{FF2B5EF4-FFF2-40B4-BE49-F238E27FC236}">
                <a16:creationId xmlns:a16="http://schemas.microsoft.com/office/drawing/2014/main" id="{5C73CF98-AED4-4975-CA83-5C38C37E1658}"/>
              </a:ext>
            </a:extLst>
          </p:cNvPr>
          <p:cNvSpPr/>
          <p:nvPr/>
        </p:nvSpPr>
        <p:spPr>
          <a:xfrm>
            <a:off x="11385365" y="5448300"/>
            <a:ext cx="7538992" cy="7538992"/>
          </a:xfrm>
          <a:custGeom>
            <a:avLst/>
            <a:gdLst/>
            <a:ahLst/>
            <a:cxnLst/>
            <a:rect l="l" t="t" r="r" b="b"/>
            <a:pathLst>
              <a:path w="3298100" h="3298100">
                <a:moveTo>
                  <a:pt x="0" y="0"/>
                </a:moveTo>
                <a:lnTo>
                  <a:pt x="3298099" y="0"/>
                </a:lnTo>
                <a:lnTo>
                  <a:pt x="3298099" y="3298100"/>
                </a:lnTo>
                <a:lnTo>
                  <a:pt x="0" y="3298100"/>
                </a:lnTo>
                <a:lnTo>
                  <a:pt x="0" y="0"/>
                </a:lnTo>
                <a:close/>
              </a:path>
            </a:pathLst>
          </a:custGeom>
          <a:blipFill dpi="0" rotWithShape="1">
            <a:blip r:embed="rId4">
              <a:alphaModFix amt="40000"/>
              <a:extLst>
                <a:ext uri="{96DAC541-7B7A-43D3-8B79-37D633B846F1}">
                  <asvg:svgBlip xmlns:asvg="http://schemas.microsoft.com/office/drawing/2016/SVG/main" r:embed="rId5"/>
                </a:ext>
              </a:extLst>
            </a:blip>
            <a:srcRect/>
            <a:stretch>
              <a:fillRect/>
            </a:stretch>
          </a:blipFill>
        </p:spPr>
      </p:sp>
      <p:sp>
        <p:nvSpPr>
          <p:cNvPr id="8" name="Freeform 10">
            <a:extLst>
              <a:ext uri="{FF2B5EF4-FFF2-40B4-BE49-F238E27FC236}">
                <a16:creationId xmlns:a16="http://schemas.microsoft.com/office/drawing/2014/main" id="{94A41804-C7A8-CB6A-BB1F-FAF75F4CCA68}"/>
              </a:ext>
            </a:extLst>
          </p:cNvPr>
          <p:cNvSpPr/>
          <p:nvPr/>
        </p:nvSpPr>
        <p:spPr>
          <a:xfrm>
            <a:off x="-1273692" y="-1634191"/>
            <a:ext cx="11999728" cy="9601200"/>
          </a:xfrm>
          <a:custGeom>
            <a:avLst/>
            <a:gdLst/>
            <a:ahLst/>
            <a:cxnLst/>
            <a:rect l="l" t="t" r="r" b="b"/>
            <a:pathLst>
              <a:path w="2947095" h="2803425">
                <a:moveTo>
                  <a:pt x="0" y="0"/>
                </a:moveTo>
                <a:lnTo>
                  <a:pt x="2947095" y="0"/>
                </a:lnTo>
                <a:lnTo>
                  <a:pt x="2947095" y="2803424"/>
                </a:lnTo>
                <a:lnTo>
                  <a:pt x="0" y="2803424"/>
                </a:lnTo>
                <a:lnTo>
                  <a:pt x="0" y="0"/>
                </a:lnTo>
                <a:close/>
              </a:path>
            </a:pathLst>
          </a:custGeom>
          <a:blipFill dpi="0" rotWithShape="1">
            <a:blip r:embed="rId6">
              <a:alphaModFix amt="30000"/>
            </a:blip>
            <a:srcRect/>
            <a:stretch>
              <a:fillRect/>
            </a:stretch>
          </a:blipFill>
        </p:spPr>
        <p:txBody>
          <a:bodyPr/>
          <a:lstStyle/>
          <a:p>
            <a:endParaRPr lang="en-IN" dirty="0"/>
          </a:p>
        </p:txBody>
      </p:sp>
      <p:sp>
        <p:nvSpPr>
          <p:cNvPr id="9" name="Freeform 10">
            <a:extLst>
              <a:ext uri="{FF2B5EF4-FFF2-40B4-BE49-F238E27FC236}">
                <a16:creationId xmlns:a16="http://schemas.microsoft.com/office/drawing/2014/main" id="{18E3A51F-403A-924D-8EF6-5C0D94CF433F}"/>
              </a:ext>
            </a:extLst>
          </p:cNvPr>
          <p:cNvSpPr/>
          <p:nvPr/>
        </p:nvSpPr>
        <p:spPr>
          <a:xfrm>
            <a:off x="20782" y="4305300"/>
            <a:ext cx="9902190" cy="6052565"/>
          </a:xfrm>
          <a:custGeom>
            <a:avLst/>
            <a:gdLst/>
            <a:ahLst/>
            <a:cxnLst/>
            <a:rect l="l" t="t" r="r" b="b"/>
            <a:pathLst>
              <a:path w="8628886" h="2600858">
                <a:moveTo>
                  <a:pt x="39902" y="0"/>
                </a:moveTo>
                <a:lnTo>
                  <a:pt x="8588985" y="0"/>
                </a:lnTo>
                <a:cubicBezTo>
                  <a:pt x="8599567" y="0"/>
                  <a:pt x="8609716" y="4204"/>
                  <a:pt x="8617200" y="11687"/>
                </a:cubicBezTo>
                <a:cubicBezTo>
                  <a:pt x="8624683" y="19170"/>
                  <a:pt x="8628886" y="29319"/>
                  <a:pt x="8628886" y="39902"/>
                </a:cubicBezTo>
                <a:lnTo>
                  <a:pt x="8628886" y="2560956"/>
                </a:lnTo>
                <a:cubicBezTo>
                  <a:pt x="8628886" y="2571538"/>
                  <a:pt x="8624683" y="2581688"/>
                  <a:pt x="8617200" y="2589171"/>
                </a:cubicBezTo>
                <a:cubicBezTo>
                  <a:pt x="8609716" y="2596654"/>
                  <a:pt x="8599567" y="2600858"/>
                  <a:pt x="8588985" y="2600858"/>
                </a:cubicBezTo>
                <a:lnTo>
                  <a:pt x="39902" y="2600858"/>
                </a:lnTo>
                <a:cubicBezTo>
                  <a:pt x="29319" y="2600858"/>
                  <a:pt x="19170" y="2596654"/>
                  <a:pt x="11687" y="2589171"/>
                </a:cubicBezTo>
                <a:cubicBezTo>
                  <a:pt x="4204" y="2581688"/>
                  <a:pt x="0" y="2571538"/>
                  <a:pt x="0" y="2560956"/>
                </a:cubicBezTo>
                <a:lnTo>
                  <a:pt x="0" y="39902"/>
                </a:lnTo>
                <a:cubicBezTo>
                  <a:pt x="0" y="29319"/>
                  <a:pt x="4204" y="19170"/>
                  <a:pt x="11687" y="11687"/>
                </a:cubicBezTo>
                <a:cubicBezTo>
                  <a:pt x="19170" y="4204"/>
                  <a:pt x="29319" y="0"/>
                  <a:pt x="39902" y="0"/>
                </a:cubicBezTo>
                <a:close/>
              </a:path>
            </a:pathLst>
          </a:custGeom>
          <a:solidFill>
            <a:srgbClr val="FFFFFF">
              <a:alpha val="60000"/>
            </a:srgbClr>
          </a:solidFill>
          <a:ln>
            <a:noFill/>
          </a:ln>
        </p:spPr>
      </p:sp>
      <p:sp>
        <p:nvSpPr>
          <p:cNvPr id="3" name="Freeform 10">
            <a:extLst>
              <a:ext uri="{FF2B5EF4-FFF2-40B4-BE49-F238E27FC236}">
                <a16:creationId xmlns:a16="http://schemas.microsoft.com/office/drawing/2014/main" id="{143D08BA-573D-8197-0FD3-9286FD3A5A92}"/>
              </a:ext>
            </a:extLst>
          </p:cNvPr>
          <p:cNvSpPr/>
          <p:nvPr/>
        </p:nvSpPr>
        <p:spPr>
          <a:xfrm>
            <a:off x="8305800" y="-17364"/>
            <a:ext cx="9982200" cy="6075263"/>
          </a:xfrm>
          <a:custGeom>
            <a:avLst/>
            <a:gdLst/>
            <a:ahLst/>
            <a:cxnLst/>
            <a:rect l="l" t="t" r="r" b="b"/>
            <a:pathLst>
              <a:path w="8628886" h="2600858">
                <a:moveTo>
                  <a:pt x="39902" y="0"/>
                </a:moveTo>
                <a:lnTo>
                  <a:pt x="8588985" y="0"/>
                </a:lnTo>
                <a:cubicBezTo>
                  <a:pt x="8599567" y="0"/>
                  <a:pt x="8609716" y="4204"/>
                  <a:pt x="8617200" y="11687"/>
                </a:cubicBezTo>
                <a:cubicBezTo>
                  <a:pt x="8624683" y="19170"/>
                  <a:pt x="8628886" y="29319"/>
                  <a:pt x="8628886" y="39902"/>
                </a:cubicBezTo>
                <a:lnTo>
                  <a:pt x="8628886" y="2560956"/>
                </a:lnTo>
                <a:cubicBezTo>
                  <a:pt x="8628886" y="2571538"/>
                  <a:pt x="8624683" y="2581688"/>
                  <a:pt x="8617200" y="2589171"/>
                </a:cubicBezTo>
                <a:cubicBezTo>
                  <a:pt x="8609716" y="2596654"/>
                  <a:pt x="8599567" y="2600858"/>
                  <a:pt x="8588985" y="2600858"/>
                </a:cubicBezTo>
                <a:lnTo>
                  <a:pt x="39902" y="2600858"/>
                </a:lnTo>
                <a:cubicBezTo>
                  <a:pt x="29319" y="2600858"/>
                  <a:pt x="19170" y="2596654"/>
                  <a:pt x="11687" y="2589171"/>
                </a:cubicBezTo>
                <a:cubicBezTo>
                  <a:pt x="4204" y="2581688"/>
                  <a:pt x="0" y="2571538"/>
                  <a:pt x="0" y="2560956"/>
                </a:cubicBezTo>
                <a:lnTo>
                  <a:pt x="0" y="39902"/>
                </a:lnTo>
                <a:cubicBezTo>
                  <a:pt x="0" y="29319"/>
                  <a:pt x="4204" y="19170"/>
                  <a:pt x="11687" y="11687"/>
                </a:cubicBezTo>
                <a:cubicBezTo>
                  <a:pt x="19170" y="4204"/>
                  <a:pt x="29319" y="0"/>
                  <a:pt x="39902" y="0"/>
                </a:cubicBezTo>
                <a:close/>
              </a:path>
            </a:pathLst>
          </a:custGeom>
          <a:solidFill>
            <a:srgbClr val="FFFFFF">
              <a:alpha val="60000"/>
            </a:srgbClr>
          </a:solidFill>
          <a:ln>
            <a:noFill/>
          </a:ln>
        </p:spPr>
      </p:sp>
      <p:pic>
        <p:nvPicPr>
          <p:cNvPr id="5" name="Picture 4">
            <a:extLst>
              <a:ext uri="{FF2B5EF4-FFF2-40B4-BE49-F238E27FC236}">
                <a16:creationId xmlns:a16="http://schemas.microsoft.com/office/drawing/2014/main" id="{9E18BB3B-997B-51FF-CA12-1BEE833EED2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44000" y="796582"/>
            <a:ext cx="8437883" cy="4521723"/>
          </a:xfrm>
          <a:prstGeom prst="rect">
            <a:avLst/>
          </a:prstGeom>
        </p:spPr>
      </p:pic>
      <p:pic>
        <p:nvPicPr>
          <p:cNvPr id="6" name="Picture 5">
            <a:extLst>
              <a:ext uri="{FF2B5EF4-FFF2-40B4-BE49-F238E27FC236}">
                <a16:creationId xmlns:a16="http://schemas.microsoft.com/office/drawing/2014/main" id="{ADAF7BE2-6DF2-9FAF-D442-49825C82863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6117" y="5063862"/>
            <a:ext cx="8437883" cy="4495181"/>
          </a:xfrm>
          <a:prstGeom prst="rect">
            <a:avLst/>
          </a:prstGeom>
        </p:spPr>
      </p:pic>
      <p:sp>
        <p:nvSpPr>
          <p:cNvPr id="10" name="TextBox 9">
            <a:extLst>
              <a:ext uri="{FF2B5EF4-FFF2-40B4-BE49-F238E27FC236}">
                <a16:creationId xmlns:a16="http://schemas.microsoft.com/office/drawing/2014/main" id="{14536716-1886-42DC-5909-1781F59CF3AF}"/>
              </a:ext>
            </a:extLst>
          </p:cNvPr>
          <p:cNvSpPr txBox="1"/>
          <p:nvPr/>
        </p:nvSpPr>
        <p:spPr>
          <a:xfrm>
            <a:off x="1449953" y="1257300"/>
            <a:ext cx="5159130" cy="1477328"/>
          </a:xfrm>
          <a:prstGeom prst="rect">
            <a:avLst/>
          </a:prstGeom>
          <a:noFill/>
        </p:spPr>
        <p:txBody>
          <a:bodyPr wrap="square" rtlCol="0">
            <a:spAutoFit/>
          </a:bodyPr>
          <a:lstStyle/>
          <a:p>
            <a:pPr algn="ctr"/>
            <a:r>
              <a:rPr lang="en-IN" sz="3600" b="1" u="sng" dirty="0">
                <a:latin typeface="Muli Regular" panose="020B0604020202020204" charset="0"/>
              </a:rPr>
              <a:t>UI of Featured Product Page Layout</a:t>
            </a:r>
          </a:p>
          <a:p>
            <a:endParaRPr lang="en-IN" dirty="0"/>
          </a:p>
        </p:txBody>
      </p:sp>
      <p:sp>
        <p:nvSpPr>
          <p:cNvPr id="12" name="TextBox 11">
            <a:extLst>
              <a:ext uri="{FF2B5EF4-FFF2-40B4-BE49-F238E27FC236}">
                <a16:creationId xmlns:a16="http://schemas.microsoft.com/office/drawing/2014/main" id="{ED97D79D-B444-A368-78BB-7BAB72906CD2}"/>
              </a:ext>
            </a:extLst>
          </p:cNvPr>
          <p:cNvSpPr txBox="1"/>
          <p:nvPr/>
        </p:nvSpPr>
        <p:spPr>
          <a:xfrm>
            <a:off x="11658600" y="6972300"/>
            <a:ext cx="5410200" cy="1183722"/>
          </a:xfrm>
          <a:prstGeom prst="rect">
            <a:avLst/>
          </a:prstGeom>
          <a:noFill/>
        </p:spPr>
        <p:txBody>
          <a:bodyPr wrap="square" rtlCol="0">
            <a:spAutoFit/>
          </a:bodyPr>
          <a:lstStyle/>
          <a:p>
            <a:pPr>
              <a:lnSpc>
                <a:spcPts val="10199"/>
              </a:lnSpc>
            </a:pPr>
            <a:r>
              <a:rPr lang="en-IN" sz="3600" b="1" u="sng" dirty="0">
                <a:latin typeface="Muli Regular" panose="020B0604020202020204" charset="0"/>
              </a:rPr>
              <a:t>UI of Cart Page Layout</a:t>
            </a:r>
          </a:p>
        </p:txBody>
      </p:sp>
    </p:spTree>
    <p:extLst>
      <p:ext uri="{BB962C8B-B14F-4D97-AF65-F5344CB8AC3E}">
        <p14:creationId xmlns:p14="http://schemas.microsoft.com/office/powerpoint/2010/main" val="4005095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0433" b="20433"/>
          <a:stretch>
            <a:fillRect/>
          </a:stretch>
        </p:blipFill>
        <p:spPr>
          <a:xfrm>
            <a:off x="0" y="0"/>
            <a:ext cx="18288000" cy="10287000"/>
          </a:xfrm>
          <a:prstGeom prst="rect">
            <a:avLst/>
          </a:prstGeom>
        </p:spPr>
      </p:pic>
      <p:sp>
        <p:nvSpPr>
          <p:cNvPr id="3" name="Freeform 3"/>
          <p:cNvSpPr/>
          <p:nvPr/>
        </p:nvSpPr>
        <p:spPr>
          <a:xfrm>
            <a:off x="204799" y="7097080"/>
            <a:ext cx="5881052" cy="6379839"/>
          </a:xfrm>
          <a:custGeom>
            <a:avLst/>
            <a:gdLst/>
            <a:ahLst/>
            <a:cxnLst/>
            <a:rect l="l" t="t" r="r" b="b"/>
            <a:pathLst>
              <a:path w="5881052" h="6379839">
                <a:moveTo>
                  <a:pt x="0" y="0"/>
                </a:moveTo>
                <a:lnTo>
                  <a:pt x="5881052" y="0"/>
                </a:lnTo>
                <a:lnTo>
                  <a:pt x="5881052" y="6379840"/>
                </a:lnTo>
                <a:lnTo>
                  <a:pt x="0" y="63798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46052" y="7097080"/>
            <a:ext cx="5979720" cy="5979720"/>
          </a:xfrm>
          <a:custGeom>
            <a:avLst/>
            <a:gdLst/>
            <a:ahLst/>
            <a:cxnLst/>
            <a:rect l="l" t="t" r="r" b="b"/>
            <a:pathLst>
              <a:path w="5979720" h="5979720">
                <a:moveTo>
                  <a:pt x="0" y="0"/>
                </a:moveTo>
                <a:lnTo>
                  <a:pt x="5979720" y="0"/>
                </a:lnTo>
                <a:lnTo>
                  <a:pt x="5979720" y="5979720"/>
                </a:lnTo>
                <a:lnTo>
                  <a:pt x="0" y="59797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3837894">
            <a:off x="4271981" y="8635636"/>
            <a:ext cx="1217836" cy="635489"/>
          </a:xfrm>
          <a:custGeom>
            <a:avLst/>
            <a:gdLst/>
            <a:ahLst/>
            <a:cxnLst/>
            <a:rect l="l" t="t" r="r" b="b"/>
            <a:pathLst>
              <a:path w="1217836" h="635489">
                <a:moveTo>
                  <a:pt x="0" y="0"/>
                </a:moveTo>
                <a:lnTo>
                  <a:pt x="1217836" y="0"/>
                </a:lnTo>
                <a:lnTo>
                  <a:pt x="1217836" y="635489"/>
                </a:lnTo>
                <a:lnTo>
                  <a:pt x="0" y="6354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TextBox 10"/>
          <p:cNvSpPr txBox="1"/>
          <p:nvPr/>
        </p:nvSpPr>
        <p:spPr>
          <a:xfrm>
            <a:off x="12914179" y="1152049"/>
            <a:ext cx="3849961" cy="400559"/>
          </a:xfrm>
          <a:prstGeom prst="rect">
            <a:avLst/>
          </a:prstGeom>
        </p:spPr>
        <p:txBody>
          <a:bodyPr lIns="0" tIns="0" rIns="0" bIns="0" rtlCol="0" anchor="t">
            <a:spAutoFit/>
          </a:bodyPr>
          <a:lstStyle/>
          <a:p>
            <a:pPr>
              <a:lnSpc>
                <a:spcPts val="3359"/>
              </a:lnSpc>
            </a:pPr>
            <a:r>
              <a:rPr lang="en-US" sz="2400" dirty="0">
                <a:solidFill>
                  <a:srgbClr val="000000"/>
                </a:solidFill>
                <a:latin typeface="Muli Regular"/>
              </a:rPr>
              <a:t>.</a:t>
            </a:r>
          </a:p>
        </p:txBody>
      </p:sp>
      <p:grpSp>
        <p:nvGrpSpPr>
          <p:cNvPr id="28" name="Group 28"/>
          <p:cNvGrpSpPr/>
          <p:nvPr/>
        </p:nvGrpSpPr>
        <p:grpSpPr>
          <a:xfrm>
            <a:off x="1028700" y="647026"/>
            <a:ext cx="12153900" cy="3564445"/>
            <a:chOff x="0" y="9525"/>
            <a:chExt cx="14823824" cy="4234169"/>
          </a:xfrm>
        </p:grpSpPr>
        <p:sp>
          <p:nvSpPr>
            <p:cNvPr id="29" name="TextBox 29"/>
            <p:cNvSpPr txBox="1"/>
            <p:nvPr/>
          </p:nvSpPr>
          <p:spPr>
            <a:xfrm>
              <a:off x="1347620" y="9525"/>
              <a:ext cx="13476204" cy="1474911"/>
            </a:xfrm>
            <a:prstGeom prst="rect">
              <a:avLst/>
            </a:prstGeom>
          </p:spPr>
          <p:txBody>
            <a:bodyPr wrap="square" lIns="0" tIns="0" rIns="0" bIns="0" rtlCol="0" anchor="t">
              <a:spAutoFit/>
            </a:bodyPr>
            <a:lstStyle/>
            <a:p>
              <a:pPr>
                <a:lnSpc>
                  <a:spcPts val="10199"/>
                </a:lnSpc>
              </a:pPr>
              <a:r>
                <a:rPr lang="en-US" sz="8499" b="1" dirty="0">
                  <a:solidFill>
                    <a:srgbClr val="000000"/>
                  </a:solidFill>
                  <a:latin typeface="Muli Regular" panose="020B0604020202020204" charset="0"/>
                </a:rPr>
                <a:t>Conclusion</a:t>
              </a:r>
            </a:p>
          </p:txBody>
        </p:sp>
        <p:sp>
          <p:nvSpPr>
            <p:cNvPr id="30" name="TextBox 30"/>
            <p:cNvSpPr txBox="1"/>
            <p:nvPr/>
          </p:nvSpPr>
          <p:spPr>
            <a:xfrm>
              <a:off x="0" y="3748087"/>
              <a:ext cx="7037742" cy="495607"/>
            </a:xfrm>
            <a:prstGeom prst="rect">
              <a:avLst/>
            </a:prstGeom>
          </p:spPr>
          <p:txBody>
            <a:bodyPr lIns="0" tIns="0" rIns="0" bIns="0" rtlCol="0" anchor="t">
              <a:spAutoFit/>
            </a:bodyPr>
            <a:lstStyle/>
            <a:p>
              <a:pPr algn="l">
                <a:lnSpc>
                  <a:spcPts val="3120"/>
                </a:lnSpc>
              </a:pPr>
              <a:endParaRPr lang="en-US" sz="2400" dirty="0">
                <a:solidFill>
                  <a:srgbClr val="000000"/>
                </a:solidFill>
                <a:latin typeface="Muli Regular"/>
              </a:endParaRPr>
            </a:p>
          </p:txBody>
        </p:sp>
      </p:grpSp>
      <p:sp>
        <p:nvSpPr>
          <p:cNvPr id="9" name="Freeform 10">
            <a:extLst>
              <a:ext uri="{FF2B5EF4-FFF2-40B4-BE49-F238E27FC236}">
                <a16:creationId xmlns:a16="http://schemas.microsoft.com/office/drawing/2014/main" id="{DAA1AF3F-71A1-C5D0-6BC3-CBFD2CADA6F5}"/>
              </a:ext>
            </a:extLst>
          </p:cNvPr>
          <p:cNvSpPr/>
          <p:nvPr/>
        </p:nvSpPr>
        <p:spPr>
          <a:xfrm>
            <a:off x="2133600" y="2216594"/>
            <a:ext cx="14859000" cy="7423380"/>
          </a:xfrm>
          <a:custGeom>
            <a:avLst/>
            <a:gdLst/>
            <a:ahLst/>
            <a:cxnLst/>
            <a:rect l="l" t="t" r="r" b="b"/>
            <a:pathLst>
              <a:path w="8628886" h="2600858">
                <a:moveTo>
                  <a:pt x="39902" y="0"/>
                </a:moveTo>
                <a:lnTo>
                  <a:pt x="8588985" y="0"/>
                </a:lnTo>
                <a:cubicBezTo>
                  <a:pt x="8599567" y="0"/>
                  <a:pt x="8609716" y="4204"/>
                  <a:pt x="8617200" y="11687"/>
                </a:cubicBezTo>
                <a:cubicBezTo>
                  <a:pt x="8624683" y="19170"/>
                  <a:pt x="8628886" y="29319"/>
                  <a:pt x="8628886" y="39902"/>
                </a:cubicBezTo>
                <a:lnTo>
                  <a:pt x="8628886" y="2560956"/>
                </a:lnTo>
                <a:cubicBezTo>
                  <a:pt x="8628886" y="2571538"/>
                  <a:pt x="8624683" y="2581688"/>
                  <a:pt x="8617200" y="2589171"/>
                </a:cubicBezTo>
                <a:cubicBezTo>
                  <a:pt x="8609716" y="2596654"/>
                  <a:pt x="8599567" y="2600858"/>
                  <a:pt x="8588985" y="2600858"/>
                </a:cubicBezTo>
                <a:lnTo>
                  <a:pt x="39902" y="2600858"/>
                </a:lnTo>
                <a:cubicBezTo>
                  <a:pt x="29319" y="2600858"/>
                  <a:pt x="19170" y="2596654"/>
                  <a:pt x="11687" y="2589171"/>
                </a:cubicBezTo>
                <a:cubicBezTo>
                  <a:pt x="4204" y="2581688"/>
                  <a:pt x="0" y="2571538"/>
                  <a:pt x="0" y="2560956"/>
                </a:cubicBezTo>
                <a:lnTo>
                  <a:pt x="0" y="39902"/>
                </a:lnTo>
                <a:cubicBezTo>
                  <a:pt x="0" y="29319"/>
                  <a:pt x="4204" y="19170"/>
                  <a:pt x="11687" y="11687"/>
                </a:cubicBezTo>
                <a:cubicBezTo>
                  <a:pt x="19170" y="4204"/>
                  <a:pt x="29319" y="0"/>
                  <a:pt x="39902" y="0"/>
                </a:cubicBezTo>
                <a:close/>
              </a:path>
            </a:pathLst>
          </a:custGeom>
          <a:solidFill>
            <a:srgbClr val="FFFFFF">
              <a:alpha val="60000"/>
            </a:srgbClr>
          </a:solidFill>
          <a:ln>
            <a:noFill/>
          </a:ln>
        </p:spPr>
      </p:sp>
      <p:sp>
        <p:nvSpPr>
          <p:cNvPr id="14" name="TextBox 13">
            <a:extLst>
              <a:ext uri="{FF2B5EF4-FFF2-40B4-BE49-F238E27FC236}">
                <a16:creationId xmlns:a16="http://schemas.microsoft.com/office/drawing/2014/main" id="{B1B95B71-1B4C-6B41-2B64-341BF0EC8FEB}"/>
              </a:ext>
            </a:extLst>
          </p:cNvPr>
          <p:cNvSpPr txBox="1"/>
          <p:nvPr/>
        </p:nvSpPr>
        <p:spPr>
          <a:xfrm>
            <a:off x="2971800" y="2704656"/>
            <a:ext cx="13182600" cy="7993855"/>
          </a:xfrm>
          <a:prstGeom prst="rect">
            <a:avLst/>
          </a:prstGeom>
          <a:noFill/>
        </p:spPr>
        <p:txBody>
          <a:bodyPr wrap="square" rtlCol="0">
            <a:spAutoFit/>
          </a:bodyPr>
          <a:lstStyle/>
          <a:p>
            <a:pPr algn="just">
              <a:lnSpc>
                <a:spcPct val="107000"/>
              </a:lnSpc>
              <a:spcAft>
                <a:spcPts val="800"/>
              </a:spcAft>
              <a:tabLst>
                <a:tab pos="2088515" algn="l"/>
              </a:tabLst>
            </a:pPr>
            <a:r>
              <a:rPr lang="en-IN" sz="2400" kern="100" dirty="0">
                <a:effectLst/>
                <a:latin typeface="Muli Regular" panose="020B0604020202020204" charset="0"/>
                <a:ea typeface="Calibri" panose="020F0502020204030204" pitchFamily="34" charset="0"/>
                <a:cs typeface="Times New Roman" panose="02020603050405020304" pitchFamily="18" charset="0"/>
              </a:rPr>
              <a:t>The goal of this project was to study different characteristic of each technology in the MERN stack and develop a full-stack e-commerce web application based on it. The application was successfully developed at the end. </a:t>
            </a:r>
            <a:r>
              <a:rPr lang="en-US" sz="2400" kern="100" dirty="0">
                <a:effectLst/>
                <a:latin typeface="Muli Regular" panose="020B0604020202020204" charset="0"/>
                <a:ea typeface="Calibri" panose="020F0502020204030204" pitchFamily="34" charset="0"/>
                <a:cs typeface="Times New Roman" panose="02020603050405020304" pitchFamily="18" charset="0"/>
              </a:rPr>
              <a:t>In conclusion, the MERN Stack offers a comprehensive and efficient solution for developing e-commerce applications. By leveraging MongoDB, Express.js, React.js, and Node.js, developers can harness the power of a unified JavaScript ecosystem. The MERN Stack's benefits lie in its simplicity, flexibility, and scalability. It enables developers to work with a single language throughout the entire stack, streamlining development and fostering code reusability. Real-time updates, experiment with additional tools, actively engage with the community to expand your expertise and robust scalability features make the MERN Stack an ideal choice for building high-performance e-commerce applications. Embrace the opportunities offered by the MERN Stack and unlock the potential to create innovative and successful e-commerce solutions. </a:t>
            </a:r>
            <a:r>
              <a:rPr lang="en-IN" sz="2400" kern="100" dirty="0">
                <a:effectLst/>
                <a:latin typeface="Muli Regular" panose="020B0604020202020204" charset="0"/>
                <a:ea typeface="Calibri" panose="020F0502020204030204" pitchFamily="34" charset="0"/>
                <a:cs typeface="Times New Roman" panose="02020603050405020304" pitchFamily="18" charset="0"/>
              </a:rPr>
              <a:t>MERN stack is an excellent choice for major projects. Moreover, the MERN stack offers flexibility in integrating with third-party services and APIs, facilitating seamless integration of payment gateways, shipping providers, and analytics tools, among others. It also allows for easy deployment and hosting on cloud platforms.</a:t>
            </a:r>
          </a:p>
          <a:p>
            <a:pPr algn="just">
              <a:lnSpc>
                <a:spcPct val="107000"/>
              </a:lnSpc>
              <a:spcAft>
                <a:spcPts val="800"/>
              </a:spcAft>
              <a:tabLst>
                <a:tab pos="2088515" algn="l"/>
              </a:tabLs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US" sz="2200" dirty="0">
              <a:latin typeface="Muli Regular" panose="020B0604020202020204" charset="0"/>
            </a:endParaRPr>
          </a:p>
          <a:p>
            <a:endParaRPr lang="en-US" sz="2400" dirty="0">
              <a:latin typeface="Muli Regular" panose="020B0604020202020204" charset="0"/>
            </a:endParaRPr>
          </a:p>
          <a:p>
            <a:endParaRPr lang="en-US" sz="2400" dirty="0">
              <a:latin typeface="Muli Regular" panose="020B0604020202020204" charset="0"/>
            </a:endParaRPr>
          </a:p>
        </p:txBody>
      </p:sp>
    </p:spTree>
    <p:extLst>
      <p:ext uri="{BB962C8B-B14F-4D97-AF65-F5344CB8AC3E}">
        <p14:creationId xmlns:p14="http://schemas.microsoft.com/office/powerpoint/2010/main" val="924378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0433" b="20433"/>
          <a:stretch>
            <a:fillRect/>
          </a:stretch>
        </p:blipFill>
        <p:spPr>
          <a:xfrm>
            <a:off x="0" y="0"/>
            <a:ext cx="18288000" cy="10287000"/>
          </a:xfrm>
          <a:prstGeom prst="rect">
            <a:avLst/>
          </a:prstGeom>
        </p:spPr>
      </p:pic>
      <p:sp>
        <p:nvSpPr>
          <p:cNvPr id="3" name="Freeform 3"/>
          <p:cNvSpPr/>
          <p:nvPr/>
        </p:nvSpPr>
        <p:spPr>
          <a:xfrm>
            <a:off x="-1902177" y="-2172401"/>
            <a:ext cx="5861754" cy="6358905"/>
          </a:xfrm>
          <a:custGeom>
            <a:avLst/>
            <a:gdLst/>
            <a:ahLst/>
            <a:cxnLst/>
            <a:rect l="l" t="t" r="r" b="b"/>
            <a:pathLst>
              <a:path w="5861754" h="6358905">
                <a:moveTo>
                  <a:pt x="0" y="0"/>
                </a:moveTo>
                <a:lnTo>
                  <a:pt x="5861754" y="0"/>
                </a:lnTo>
                <a:lnTo>
                  <a:pt x="5861754" y="6358904"/>
                </a:lnTo>
                <a:lnTo>
                  <a:pt x="0" y="63589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787604">
            <a:off x="-2344752" y="-2664017"/>
            <a:ext cx="6224985" cy="6224985"/>
          </a:xfrm>
          <a:custGeom>
            <a:avLst/>
            <a:gdLst/>
            <a:ahLst/>
            <a:cxnLst/>
            <a:rect l="l" t="t" r="r" b="b"/>
            <a:pathLst>
              <a:path w="6224985" h="6224985">
                <a:moveTo>
                  <a:pt x="0" y="0"/>
                </a:moveTo>
                <a:lnTo>
                  <a:pt x="6224985" y="0"/>
                </a:lnTo>
                <a:lnTo>
                  <a:pt x="6224985" y="6224984"/>
                </a:lnTo>
                <a:lnTo>
                  <a:pt x="0" y="62249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3540261" y="5885210"/>
            <a:ext cx="8115300" cy="8803580"/>
          </a:xfrm>
          <a:custGeom>
            <a:avLst/>
            <a:gdLst/>
            <a:ahLst/>
            <a:cxnLst/>
            <a:rect l="l" t="t" r="r" b="b"/>
            <a:pathLst>
              <a:path w="8115300" h="8803580">
                <a:moveTo>
                  <a:pt x="0" y="0"/>
                </a:moveTo>
                <a:lnTo>
                  <a:pt x="8115300" y="0"/>
                </a:lnTo>
                <a:lnTo>
                  <a:pt x="8115300" y="8803580"/>
                </a:lnTo>
                <a:lnTo>
                  <a:pt x="0" y="88035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8606564">
            <a:off x="14981378" y="7271813"/>
            <a:ext cx="5233065" cy="5233065"/>
          </a:xfrm>
          <a:custGeom>
            <a:avLst/>
            <a:gdLst/>
            <a:ahLst/>
            <a:cxnLst/>
            <a:rect l="l" t="t" r="r" b="b"/>
            <a:pathLst>
              <a:path w="5233065" h="5233065">
                <a:moveTo>
                  <a:pt x="0" y="0"/>
                </a:moveTo>
                <a:lnTo>
                  <a:pt x="5233065" y="0"/>
                </a:lnTo>
                <a:lnTo>
                  <a:pt x="5233065" y="5233065"/>
                </a:lnTo>
                <a:lnTo>
                  <a:pt x="0" y="523306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6351841">
            <a:off x="14771794" y="8969890"/>
            <a:ext cx="1105403" cy="576819"/>
          </a:xfrm>
          <a:custGeom>
            <a:avLst/>
            <a:gdLst/>
            <a:ahLst/>
            <a:cxnLst/>
            <a:rect l="l" t="t" r="r" b="b"/>
            <a:pathLst>
              <a:path w="1105403" h="576819">
                <a:moveTo>
                  <a:pt x="0" y="0"/>
                </a:moveTo>
                <a:lnTo>
                  <a:pt x="1105403" y="0"/>
                </a:lnTo>
                <a:lnTo>
                  <a:pt x="1105403" y="576820"/>
                </a:lnTo>
                <a:lnTo>
                  <a:pt x="0" y="57682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1812347" y="1667968"/>
            <a:ext cx="1170323" cy="1170323"/>
          </a:xfrm>
          <a:custGeom>
            <a:avLst/>
            <a:gdLst/>
            <a:ahLst/>
            <a:cxnLst/>
            <a:rect l="l" t="t" r="r" b="b"/>
            <a:pathLst>
              <a:path w="1170323" h="1170323">
                <a:moveTo>
                  <a:pt x="0" y="0"/>
                </a:moveTo>
                <a:lnTo>
                  <a:pt x="1170323" y="0"/>
                </a:lnTo>
                <a:lnTo>
                  <a:pt x="1170323" y="1170323"/>
                </a:lnTo>
                <a:lnTo>
                  <a:pt x="0" y="117032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TextBox 9"/>
          <p:cNvSpPr txBox="1"/>
          <p:nvPr/>
        </p:nvSpPr>
        <p:spPr>
          <a:xfrm>
            <a:off x="3959577" y="876299"/>
            <a:ext cx="12080570" cy="1308050"/>
          </a:xfrm>
          <a:prstGeom prst="rect">
            <a:avLst/>
          </a:prstGeom>
        </p:spPr>
        <p:txBody>
          <a:bodyPr wrap="square" lIns="0" tIns="0" rIns="0" bIns="0" rtlCol="0" anchor="t">
            <a:spAutoFit/>
          </a:bodyPr>
          <a:lstStyle/>
          <a:p>
            <a:pPr>
              <a:lnSpc>
                <a:spcPts val="10199"/>
              </a:lnSpc>
            </a:pPr>
            <a:r>
              <a:rPr lang="en-US" sz="8800" b="1" dirty="0">
                <a:solidFill>
                  <a:srgbClr val="000000"/>
                </a:solidFill>
                <a:latin typeface="Muli Regular" panose="020B0604020202020204" charset="0"/>
              </a:rPr>
              <a:t>What is E-commerce?</a:t>
            </a:r>
          </a:p>
        </p:txBody>
      </p:sp>
      <p:grpSp>
        <p:nvGrpSpPr>
          <p:cNvPr id="10" name="Group 10"/>
          <p:cNvGrpSpPr/>
          <p:nvPr/>
        </p:nvGrpSpPr>
        <p:grpSpPr>
          <a:xfrm>
            <a:off x="10616051" y="2843053"/>
            <a:ext cx="6643249" cy="4608483"/>
            <a:chOff x="0" y="-19050"/>
            <a:chExt cx="8857665" cy="6144643"/>
          </a:xfrm>
        </p:grpSpPr>
        <p:sp>
          <p:nvSpPr>
            <p:cNvPr id="11" name="TextBox 11"/>
            <p:cNvSpPr txBox="1"/>
            <p:nvPr/>
          </p:nvSpPr>
          <p:spPr>
            <a:xfrm>
              <a:off x="0" y="-19050"/>
              <a:ext cx="8857665" cy="495863"/>
            </a:xfrm>
            <a:prstGeom prst="rect">
              <a:avLst/>
            </a:prstGeom>
          </p:spPr>
          <p:txBody>
            <a:bodyPr lIns="0" tIns="0" rIns="0" bIns="0" rtlCol="0" anchor="t">
              <a:spAutoFit/>
            </a:bodyPr>
            <a:lstStyle/>
            <a:p>
              <a:pPr marL="0" lvl="0" indent="0" algn="l">
                <a:lnSpc>
                  <a:spcPts val="2859"/>
                </a:lnSpc>
                <a:spcBef>
                  <a:spcPct val="0"/>
                </a:spcBef>
              </a:pPr>
              <a:r>
                <a:rPr lang="en-US" sz="2199" u="none" spc="191" dirty="0">
                  <a:solidFill>
                    <a:srgbClr val="000000"/>
                  </a:solidFill>
                  <a:latin typeface="Anantason Bold"/>
                </a:rPr>
                <a:t> </a:t>
              </a:r>
            </a:p>
          </p:txBody>
        </p:sp>
        <p:sp>
          <p:nvSpPr>
            <p:cNvPr id="12" name="TextBox 12"/>
            <p:cNvSpPr txBox="1"/>
            <p:nvPr/>
          </p:nvSpPr>
          <p:spPr>
            <a:xfrm>
              <a:off x="0" y="581873"/>
              <a:ext cx="8857665" cy="718145"/>
            </a:xfrm>
            <a:prstGeom prst="rect">
              <a:avLst/>
            </a:prstGeom>
          </p:spPr>
          <p:txBody>
            <a:bodyPr lIns="0" tIns="0" rIns="0" bIns="0" rtlCol="0" anchor="t">
              <a:spAutoFit/>
            </a:bodyPr>
            <a:lstStyle/>
            <a:p>
              <a:pPr marL="0" lvl="0" indent="0" algn="l">
                <a:lnSpc>
                  <a:spcPts val="4199"/>
                </a:lnSpc>
                <a:spcBef>
                  <a:spcPct val="0"/>
                </a:spcBef>
              </a:pPr>
              <a:endParaRPr lang="en-US" sz="3499" u="none" dirty="0">
                <a:solidFill>
                  <a:srgbClr val="000000"/>
                </a:solidFill>
                <a:latin typeface="Anantason"/>
              </a:endParaRPr>
            </a:p>
          </p:txBody>
        </p:sp>
        <p:sp>
          <p:nvSpPr>
            <p:cNvPr id="13" name="TextBox 13"/>
            <p:cNvSpPr txBox="1"/>
            <p:nvPr/>
          </p:nvSpPr>
          <p:spPr>
            <a:xfrm>
              <a:off x="0" y="2393738"/>
              <a:ext cx="8857665" cy="495863"/>
            </a:xfrm>
            <a:prstGeom prst="rect">
              <a:avLst/>
            </a:prstGeom>
          </p:spPr>
          <p:txBody>
            <a:bodyPr lIns="0" tIns="0" rIns="0" bIns="0" rtlCol="0" anchor="t">
              <a:spAutoFit/>
            </a:bodyPr>
            <a:lstStyle/>
            <a:p>
              <a:pPr marL="0" lvl="0" indent="0" algn="l">
                <a:lnSpc>
                  <a:spcPts val="2859"/>
                </a:lnSpc>
                <a:spcBef>
                  <a:spcPct val="0"/>
                </a:spcBef>
              </a:pPr>
              <a:endParaRPr lang="en-US" sz="2199" u="none" spc="191" dirty="0">
                <a:solidFill>
                  <a:srgbClr val="000000"/>
                </a:solidFill>
                <a:latin typeface="Anantason Bold"/>
              </a:endParaRPr>
            </a:p>
          </p:txBody>
        </p:sp>
        <p:sp>
          <p:nvSpPr>
            <p:cNvPr id="14" name="TextBox 14"/>
            <p:cNvSpPr txBox="1"/>
            <p:nvPr/>
          </p:nvSpPr>
          <p:spPr>
            <a:xfrm>
              <a:off x="0" y="2994660"/>
              <a:ext cx="8857665" cy="718145"/>
            </a:xfrm>
            <a:prstGeom prst="rect">
              <a:avLst/>
            </a:prstGeom>
          </p:spPr>
          <p:txBody>
            <a:bodyPr lIns="0" tIns="0" rIns="0" bIns="0" rtlCol="0" anchor="t">
              <a:spAutoFit/>
            </a:bodyPr>
            <a:lstStyle/>
            <a:p>
              <a:pPr marL="0" lvl="0" indent="0" algn="l">
                <a:lnSpc>
                  <a:spcPts val="4199"/>
                </a:lnSpc>
                <a:spcBef>
                  <a:spcPct val="0"/>
                </a:spcBef>
              </a:pPr>
              <a:endParaRPr lang="en-US" sz="3499" u="none" dirty="0">
                <a:solidFill>
                  <a:srgbClr val="000000"/>
                </a:solidFill>
                <a:latin typeface="Anantason"/>
              </a:endParaRPr>
            </a:p>
          </p:txBody>
        </p:sp>
        <p:sp>
          <p:nvSpPr>
            <p:cNvPr id="15" name="TextBox 15"/>
            <p:cNvSpPr txBox="1"/>
            <p:nvPr/>
          </p:nvSpPr>
          <p:spPr>
            <a:xfrm>
              <a:off x="0" y="4806527"/>
              <a:ext cx="8857665" cy="495863"/>
            </a:xfrm>
            <a:prstGeom prst="rect">
              <a:avLst/>
            </a:prstGeom>
          </p:spPr>
          <p:txBody>
            <a:bodyPr lIns="0" tIns="0" rIns="0" bIns="0" rtlCol="0" anchor="t">
              <a:spAutoFit/>
            </a:bodyPr>
            <a:lstStyle/>
            <a:p>
              <a:pPr marL="0" lvl="0" indent="0" algn="l">
                <a:lnSpc>
                  <a:spcPts val="2859"/>
                </a:lnSpc>
                <a:spcBef>
                  <a:spcPct val="0"/>
                </a:spcBef>
              </a:pPr>
              <a:endParaRPr lang="en-US" sz="2199" u="none" spc="191" dirty="0">
                <a:solidFill>
                  <a:srgbClr val="000000"/>
                </a:solidFill>
                <a:latin typeface="Anantason Bold"/>
              </a:endParaRPr>
            </a:p>
          </p:txBody>
        </p:sp>
        <p:sp>
          <p:nvSpPr>
            <p:cNvPr id="16" name="TextBox 16"/>
            <p:cNvSpPr txBox="1"/>
            <p:nvPr/>
          </p:nvSpPr>
          <p:spPr>
            <a:xfrm>
              <a:off x="0" y="5407448"/>
              <a:ext cx="8857665" cy="718145"/>
            </a:xfrm>
            <a:prstGeom prst="rect">
              <a:avLst/>
            </a:prstGeom>
          </p:spPr>
          <p:txBody>
            <a:bodyPr lIns="0" tIns="0" rIns="0" bIns="0" rtlCol="0" anchor="t">
              <a:spAutoFit/>
            </a:bodyPr>
            <a:lstStyle/>
            <a:p>
              <a:pPr marL="0" lvl="0" indent="0" algn="l">
                <a:lnSpc>
                  <a:spcPts val="4199"/>
                </a:lnSpc>
                <a:spcBef>
                  <a:spcPct val="0"/>
                </a:spcBef>
              </a:pPr>
              <a:endParaRPr lang="en-US" sz="3499" u="none" dirty="0">
                <a:solidFill>
                  <a:srgbClr val="000000"/>
                </a:solidFill>
                <a:latin typeface="Anantason"/>
              </a:endParaRPr>
            </a:p>
          </p:txBody>
        </p:sp>
      </p:grpSp>
      <p:sp>
        <p:nvSpPr>
          <p:cNvPr id="17" name="Freeform 10">
            <a:extLst>
              <a:ext uri="{FF2B5EF4-FFF2-40B4-BE49-F238E27FC236}">
                <a16:creationId xmlns:a16="http://schemas.microsoft.com/office/drawing/2014/main" id="{3555D49E-66A3-2853-6881-2D9ECABD61A1}"/>
              </a:ext>
            </a:extLst>
          </p:cNvPr>
          <p:cNvSpPr/>
          <p:nvPr/>
        </p:nvSpPr>
        <p:spPr>
          <a:xfrm>
            <a:off x="1981200" y="2847656"/>
            <a:ext cx="15278100" cy="6715444"/>
          </a:xfrm>
          <a:custGeom>
            <a:avLst/>
            <a:gdLst/>
            <a:ahLst/>
            <a:cxnLst/>
            <a:rect l="l" t="t" r="r" b="b"/>
            <a:pathLst>
              <a:path w="8628886" h="2600858">
                <a:moveTo>
                  <a:pt x="39902" y="0"/>
                </a:moveTo>
                <a:lnTo>
                  <a:pt x="8588985" y="0"/>
                </a:lnTo>
                <a:cubicBezTo>
                  <a:pt x="8599567" y="0"/>
                  <a:pt x="8609716" y="4204"/>
                  <a:pt x="8617200" y="11687"/>
                </a:cubicBezTo>
                <a:cubicBezTo>
                  <a:pt x="8624683" y="19170"/>
                  <a:pt x="8628886" y="29319"/>
                  <a:pt x="8628886" y="39902"/>
                </a:cubicBezTo>
                <a:lnTo>
                  <a:pt x="8628886" y="2560956"/>
                </a:lnTo>
                <a:cubicBezTo>
                  <a:pt x="8628886" y="2571538"/>
                  <a:pt x="8624683" y="2581688"/>
                  <a:pt x="8617200" y="2589171"/>
                </a:cubicBezTo>
                <a:cubicBezTo>
                  <a:pt x="8609716" y="2596654"/>
                  <a:pt x="8599567" y="2600858"/>
                  <a:pt x="8588985" y="2600858"/>
                </a:cubicBezTo>
                <a:lnTo>
                  <a:pt x="39902" y="2600858"/>
                </a:lnTo>
                <a:cubicBezTo>
                  <a:pt x="29319" y="2600858"/>
                  <a:pt x="19170" y="2596654"/>
                  <a:pt x="11687" y="2589171"/>
                </a:cubicBezTo>
                <a:cubicBezTo>
                  <a:pt x="4204" y="2581688"/>
                  <a:pt x="0" y="2571538"/>
                  <a:pt x="0" y="2560956"/>
                </a:cubicBezTo>
                <a:lnTo>
                  <a:pt x="0" y="39902"/>
                </a:lnTo>
                <a:cubicBezTo>
                  <a:pt x="0" y="29319"/>
                  <a:pt x="4204" y="19170"/>
                  <a:pt x="11687" y="11687"/>
                </a:cubicBezTo>
                <a:cubicBezTo>
                  <a:pt x="19170" y="4204"/>
                  <a:pt x="29319" y="0"/>
                  <a:pt x="39902" y="0"/>
                </a:cubicBezTo>
                <a:close/>
              </a:path>
            </a:pathLst>
          </a:custGeom>
          <a:solidFill>
            <a:srgbClr val="FFFFFF">
              <a:alpha val="60000"/>
            </a:srgbClr>
          </a:solidFill>
          <a:ln>
            <a:noFill/>
          </a:ln>
        </p:spPr>
      </p:sp>
      <p:sp>
        <p:nvSpPr>
          <p:cNvPr id="19" name="TextBox 18">
            <a:extLst>
              <a:ext uri="{FF2B5EF4-FFF2-40B4-BE49-F238E27FC236}">
                <a16:creationId xmlns:a16="http://schemas.microsoft.com/office/drawing/2014/main" id="{4FFF484E-A5BF-9949-6760-E71844CFCCE9}"/>
              </a:ext>
            </a:extLst>
          </p:cNvPr>
          <p:cNvSpPr txBox="1"/>
          <p:nvPr/>
        </p:nvSpPr>
        <p:spPr>
          <a:xfrm>
            <a:off x="2982670" y="3374073"/>
            <a:ext cx="13324130" cy="5693866"/>
          </a:xfrm>
          <a:prstGeom prst="rect">
            <a:avLst/>
          </a:prstGeom>
          <a:noFill/>
        </p:spPr>
        <p:txBody>
          <a:bodyPr wrap="square" rtlCol="0">
            <a:spAutoFit/>
          </a:bodyPr>
          <a:lstStyle/>
          <a:p>
            <a:pPr algn="just"/>
            <a:r>
              <a:rPr lang="en-US" sz="2800" dirty="0">
                <a:latin typeface="Muli Regular" panose="020B0604020202020204" charset="0"/>
              </a:rPr>
              <a:t>E-commerce is the buying and selling of goods and services online. It has become important due to its numerous benefits. Firstly, it offers convenience and accessibility, allowing customers to shop anytime and from anywhere. Secondly, e-commerce expands the reach of businesses, enabling them to tap into global markets and increase their customer base. It also reduces costs by eliminating the need for physical stores and associated expenses. </a:t>
            </a:r>
          </a:p>
          <a:p>
            <a:pPr algn="just"/>
            <a:r>
              <a:rPr lang="en-US" sz="2800" dirty="0">
                <a:latin typeface="Muli Regular" panose="020B0604020202020204" charset="0"/>
              </a:rPr>
              <a:t>Moreover, e-commerce provides a wide variety of products and allows customers to compare prices and make informed choices. It enhances efficiency through faster transactions and personalized experiences. Lastly, e-commerce generates valuable data insights that businesses can utilize for marketing strategies and decision-making, leading to improved performance. Overall, e-commerce has revolutionized the way we shop and conduct business, making it an essential part of the modern economy.</a:t>
            </a:r>
            <a:endParaRPr lang="en-IN" sz="2800" dirty="0">
              <a:latin typeface="Muli Regular" panose="020B0604020202020204" charset="0"/>
            </a:endParaRPr>
          </a:p>
        </p:txBody>
      </p:sp>
    </p:spTree>
    <p:extLst>
      <p:ext uri="{BB962C8B-B14F-4D97-AF65-F5344CB8AC3E}">
        <p14:creationId xmlns:p14="http://schemas.microsoft.com/office/powerpoint/2010/main" val="2833427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0433" b="20433"/>
          <a:stretch>
            <a:fillRect/>
          </a:stretch>
        </p:blipFill>
        <p:spPr>
          <a:xfrm>
            <a:off x="0" y="-8326"/>
            <a:ext cx="18288000" cy="10287000"/>
          </a:xfrm>
          <a:prstGeom prst="rect">
            <a:avLst/>
          </a:prstGeom>
        </p:spPr>
      </p:pic>
      <p:sp>
        <p:nvSpPr>
          <p:cNvPr id="3" name="Freeform 3"/>
          <p:cNvSpPr/>
          <p:nvPr/>
        </p:nvSpPr>
        <p:spPr>
          <a:xfrm>
            <a:off x="-1902177" y="-2172401"/>
            <a:ext cx="5861754" cy="6358905"/>
          </a:xfrm>
          <a:custGeom>
            <a:avLst/>
            <a:gdLst/>
            <a:ahLst/>
            <a:cxnLst/>
            <a:rect l="l" t="t" r="r" b="b"/>
            <a:pathLst>
              <a:path w="5861754" h="6358905">
                <a:moveTo>
                  <a:pt x="0" y="0"/>
                </a:moveTo>
                <a:lnTo>
                  <a:pt x="5861754" y="0"/>
                </a:lnTo>
                <a:lnTo>
                  <a:pt x="5861754" y="6358904"/>
                </a:lnTo>
                <a:lnTo>
                  <a:pt x="0" y="63589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787604">
            <a:off x="-2344752" y="-2664017"/>
            <a:ext cx="6224985" cy="6224985"/>
          </a:xfrm>
          <a:custGeom>
            <a:avLst/>
            <a:gdLst/>
            <a:ahLst/>
            <a:cxnLst/>
            <a:rect l="l" t="t" r="r" b="b"/>
            <a:pathLst>
              <a:path w="6224985" h="6224985">
                <a:moveTo>
                  <a:pt x="0" y="0"/>
                </a:moveTo>
                <a:lnTo>
                  <a:pt x="6224985" y="0"/>
                </a:lnTo>
                <a:lnTo>
                  <a:pt x="6224985" y="6224984"/>
                </a:lnTo>
                <a:lnTo>
                  <a:pt x="0" y="62249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3540261" y="5885210"/>
            <a:ext cx="8115300" cy="8803580"/>
          </a:xfrm>
          <a:custGeom>
            <a:avLst/>
            <a:gdLst/>
            <a:ahLst/>
            <a:cxnLst/>
            <a:rect l="l" t="t" r="r" b="b"/>
            <a:pathLst>
              <a:path w="8115300" h="8803580">
                <a:moveTo>
                  <a:pt x="0" y="0"/>
                </a:moveTo>
                <a:lnTo>
                  <a:pt x="8115300" y="0"/>
                </a:lnTo>
                <a:lnTo>
                  <a:pt x="8115300" y="8803580"/>
                </a:lnTo>
                <a:lnTo>
                  <a:pt x="0" y="88035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8606564">
            <a:off x="14981378" y="7271813"/>
            <a:ext cx="5233065" cy="5233065"/>
          </a:xfrm>
          <a:custGeom>
            <a:avLst/>
            <a:gdLst/>
            <a:ahLst/>
            <a:cxnLst/>
            <a:rect l="l" t="t" r="r" b="b"/>
            <a:pathLst>
              <a:path w="5233065" h="5233065">
                <a:moveTo>
                  <a:pt x="0" y="0"/>
                </a:moveTo>
                <a:lnTo>
                  <a:pt x="5233065" y="0"/>
                </a:lnTo>
                <a:lnTo>
                  <a:pt x="5233065" y="5233065"/>
                </a:lnTo>
                <a:lnTo>
                  <a:pt x="0" y="523306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6351841">
            <a:off x="14771794" y="8969890"/>
            <a:ext cx="1105403" cy="576819"/>
          </a:xfrm>
          <a:custGeom>
            <a:avLst/>
            <a:gdLst/>
            <a:ahLst/>
            <a:cxnLst/>
            <a:rect l="l" t="t" r="r" b="b"/>
            <a:pathLst>
              <a:path w="1105403" h="576819">
                <a:moveTo>
                  <a:pt x="0" y="0"/>
                </a:moveTo>
                <a:lnTo>
                  <a:pt x="1105403" y="0"/>
                </a:lnTo>
                <a:lnTo>
                  <a:pt x="1105403" y="576820"/>
                </a:lnTo>
                <a:lnTo>
                  <a:pt x="0" y="57682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1812347" y="1667968"/>
            <a:ext cx="1170323" cy="1170323"/>
          </a:xfrm>
          <a:custGeom>
            <a:avLst/>
            <a:gdLst/>
            <a:ahLst/>
            <a:cxnLst/>
            <a:rect l="l" t="t" r="r" b="b"/>
            <a:pathLst>
              <a:path w="1170323" h="1170323">
                <a:moveTo>
                  <a:pt x="0" y="0"/>
                </a:moveTo>
                <a:lnTo>
                  <a:pt x="1170323" y="0"/>
                </a:lnTo>
                <a:lnTo>
                  <a:pt x="1170323" y="1170323"/>
                </a:lnTo>
                <a:lnTo>
                  <a:pt x="0" y="117032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TextBox 9"/>
          <p:cNvSpPr txBox="1"/>
          <p:nvPr/>
        </p:nvSpPr>
        <p:spPr>
          <a:xfrm>
            <a:off x="3499315" y="3367274"/>
            <a:ext cx="6643249" cy="2362634"/>
          </a:xfrm>
          <a:prstGeom prst="rect">
            <a:avLst/>
          </a:prstGeom>
        </p:spPr>
        <p:txBody>
          <a:bodyPr wrap="square" lIns="0" tIns="0" rIns="0" bIns="0" rtlCol="0" anchor="t">
            <a:spAutoFit/>
          </a:bodyPr>
          <a:lstStyle/>
          <a:p>
            <a:pPr>
              <a:lnSpc>
                <a:spcPts val="10199"/>
              </a:lnSpc>
            </a:pPr>
            <a:r>
              <a:rPr lang="en-US" sz="8499" dirty="0">
                <a:solidFill>
                  <a:srgbClr val="000000"/>
                </a:solidFill>
                <a:latin typeface="Muli Regular" panose="020B0604020202020204" charset="0"/>
              </a:rPr>
              <a:t>THANK YOU.</a:t>
            </a:r>
          </a:p>
          <a:p>
            <a:pPr>
              <a:lnSpc>
                <a:spcPts val="10199"/>
              </a:lnSpc>
            </a:pPr>
            <a:r>
              <a:rPr lang="en-US" sz="2400" dirty="0">
                <a:solidFill>
                  <a:srgbClr val="000000"/>
                </a:solidFill>
                <a:latin typeface="Muli Regular" panose="020B0604020202020204" charset="0"/>
              </a:rPr>
              <a:t>Any Queries?</a:t>
            </a:r>
          </a:p>
        </p:txBody>
      </p:sp>
      <p:grpSp>
        <p:nvGrpSpPr>
          <p:cNvPr id="10" name="Group 10"/>
          <p:cNvGrpSpPr/>
          <p:nvPr/>
        </p:nvGrpSpPr>
        <p:grpSpPr>
          <a:xfrm>
            <a:off x="10616051" y="2843053"/>
            <a:ext cx="6643249" cy="4608484"/>
            <a:chOff x="0" y="-19050"/>
            <a:chExt cx="8857665" cy="6144644"/>
          </a:xfrm>
        </p:grpSpPr>
        <p:sp>
          <p:nvSpPr>
            <p:cNvPr id="11" name="TextBox 11"/>
            <p:cNvSpPr txBox="1"/>
            <p:nvPr/>
          </p:nvSpPr>
          <p:spPr>
            <a:xfrm>
              <a:off x="0" y="-19050"/>
              <a:ext cx="8857665" cy="495863"/>
            </a:xfrm>
            <a:prstGeom prst="rect">
              <a:avLst/>
            </a:prstGeom>
          </p:spPr>
          <p:txBody>
            <a:bodyPr lIns="0" tIns="0" rIns="0" bIns="0" rtlCol="0" anchor="t">
              <a:spAutoFit/>
            </a:bodyPr>
            <a:lstStyle/>
            <a:p>
              <a:pPr marL="0" lvl="0" indent="0" algn="l">
                <a:lnSpc>
                  <a:spcPts val="2859"/>
                </a:lnSpc>
                <a:spcBef>
                  <a:spcPct val="0"/>
                </a:spcBef>
              </a:pPr>
              <a:r>
                <a:rPr lang="en-US" sz="2199" u="none" spc="191" dirty="0">
                  <a:solidFill>
                    <a:srgbClr val="000000"/>
                  </a:solidFill>
                  <a:latin typeface="Anantason Bold"/>
                </a:rPr>
                <a:t> </a:t>
              </a:r>
            </a:p>
          </p:txBody>
        </p:sp>
        <p:sp>
          <p:nvSpPr>
            <p:cNvPr id="12" name="TextBox 12"/>
            <p:cNvSpPr txBox="1"/>
            <p:nvPr/>
          </p:nvSpPr>
          <p:spPr>
            <a:xfrm>
              <a:off x="0" y="581872"/>
              <a:ext cx="8857665" cy="718145"/>
            </a:xfrm>
            <a:prstGeom prst="rect">
              <a:avLst/>
            </a:prstGeom>
          </p:spPr>
          <p:txBody>
            <a:bodyPr lIns="0" tIns="0" rIns="0" bIns="0" rtlCol="0" anchor="t">
              <a:spAutoFit/>
            </a:bodyPr>
            <a:lstStyle/>
            <a:p>
              <a:pPr marL="0" lvl="0" indent="0" algn="l">
                <a:lnSpc>
                  <a:spcPts val="4199"/>
                </a:lnSpc>
                <a:spcBef>
                  <a:spcPct val="0"/>
                </a:spcBef>
              </a:pPr>
              <a:endParaRPr lang="en-US" sz="3499" u="none" dirty="0">
                <a:solidFill>
                  <a:srgbClr val="000000"/>
                </a:solidFill>
                <a:latin typeface="Anantason"/>
              </a:endParaRPr>
            </a:p>
          </p:txBody>
        </p:sp>
        <p:sp>
          <p:nvSpPr>
            <p:cNvPr id="13" name="TextBox 13"/>
            <p:cNvSpPr txBox="1"/>
            <p:nvPr/>
          </p:nvSpPr>
          <p:spPr>
            <a:xfrm>
              <a:off x="0" y="2393737"/>
              <a:ext cx="8857665" cy="495863"/>
            </a:xfrm>
            <a:prstGeom prst="rect">
              <a:avLst/>
            </a:prstGeom>
          </p:spPr>
          <p:txBody>
            <a:bodyPr lIns="0" tIns="0" rIns="0" bIns="0" rtlCol="0" anchor="t">
              <a:spAutoFit/>
            </a:bodyPr>
            <a:lstStyle/>
            <a:p>
              <a:pPr marL="0" lvl="0" indent="0" algn="l">
                <a:lnSpc>
                  <a:spcPts val="2859"/>
                </a:lnSpc>
                <a:spcBef>
                  <a:spcPct val="0"/>
                </a:spcBef>
              </a:pPr>
              <a:endParaRPr lang="en-US" sz="2199" u="none" spc="191" dirty="0">
                <a:solidFill>
                  <a:srgbClr val="000000"/>
                </a:solidFill>
                <a:latin typeface="Anantason Bold"/>
              </a:endParaRPr>
            </a:p>
          </p:txBody>
        </p:sp>
        <p:sp>
          <p:nvSpPr>
            <p:cNvPr id="14" name="TextBox 14"/>
            <p:cNvSpPr txBox="1"/>
            <p:nvPr/>
          </p:nvSpPr>
          <p:spPr>
            <a:xfrm>
              <a:off x="0" y="2994660"/>
              <a:ext cx="8857665" cy="718145"/>
            </a:xfrm>
            <a:prstGeom prst="rect">
              <a:avLst/>
            </a:prstGeom>
          </p:spPr>
          <p:txBody>
            <a:bodyPr lIns="0" tIns="0" rIns="0" bIns="0" rtlCol="0" anchor="t">
              <a:spAutoFit/>
            </a:bodyPr>
            <a:lstStyle/>
            <a:p>
              <a:pPr marL="0" lvl="0" indent="0" algn="l">
                <a:lnSpc>
                  <a:spcPts val="4199"/>
                </a:lnSpc>
                <a:spcBef>
                  <a:spcPct val="0"/>
                </a:spcBef>
              </a:pPr>
              <a:endParaRPr lang="en-US" sz="3499" u="none" dirty="0">
                <a:solidFill>
                  <a:srgbClr val="000000"/>
                </a:solidFill>
                <a:latin typeface="Anantason"/>
              </a:endParaRPr>
            </a:p>
          </p:txBody>
        </p:sp>
        <p:sp>
          <p:nvSpPr>
            <p:cNvPr id="15" name="TextBox 15"/>
            <p:cNvSpPr txBox="1"/>
            <p:nvPr/>
          </p:nvSpPr>
          <p:spPr>
            <a:xfrm>
              <a:off x="0" y="4806528"/>
              <a:ext cx="8857665" cy="495863"/>
            </a:xfrm>
            <a:prstGeom prst="rect">
              <a:avLst/>
            </a:prstGeom>
          </p:spPr>
          <p:txBody>
            <a:bodyPr lIns="0" tIns="0" rIns="0" bIns="0" rtlCol="0" anchor="t">
              <a:spAutoFit/>
            </a:bodyPr>
            <a:lstStyle/>
            <a:p>
              <a:pPr marL="0" lvl="0" indent="0" algn="l">
                <a:lnSpc>
                  <a:spcPts val="2859"/>
                </a:lnSpc>
                <a:spcBef>
                  <a:spcPct val="0"/>
                </a:spcBef>
              </a:pPr>
              <a:endParaRPr lang="en-US" sz="2199" u="none" spc="191" dirty="0">
                <a:solidFill>
                  <a:srgbClr val="000000"/>
                </a:solidFill>
                <a:latin typeface="Anantason Bold"/>
              </a:endParaRPr>
            </a:p>
          </p:txBody>
        </p:sp>
        <p:sp>
          <p:nvSpPr>
            <p:cNvPr id="16" name="TextBox 16"/>
            <p:cNvSpPr txBox="1"/>
            <p:nvPr/>
          </p:nvSpPr>
          <p:spPr>
            <a:xfrm>
              <a:off x="0" y="5407449"/>
              <a:ext cx="8857665" cy="718145"/>
            </a:xfrm>
            <a:prstGeom prst="rect">
              <a:avLst/>
            </a:prstGeom>
          </p:spPr>
          <p:txBody>
            <a:bodyPr lIns="0" tIns="0" rIns="0" bIns="0" rtlCol="0" anchor="t">
              <a:spAutoFit/>
            </a:bodyPr>
            <a:lstStyle/>
            <a:p>
              <a:pPr marL="0" lvl="0" indent="0" algn="l">
                <a:lnSpc>
                  <a:spcPts val="4199"/>
                </a:lnSpc>
                <a:spcBef>
                  <a:spcPct val="0"/>
                </a:spcBef>
              </a:pPr>
              <a:endParaRPr lang="en-US" sz="3499" u="none" dirty="0">
                <a:solidFill>
                  <a:srgbClr val="000000"/>
                </a:solidFill>
                <a:latin typeface="Anantason"/>
              </a:endParaRPr>
            </a:p>
          </p:txBody>
        </p:sp>
      </p:grpSp>
    </p:spTree>
    <p:extLst>
      <p:ext uri="{BB962C8B-B14F-4D97-AF65-F5344CB8AC3E}">
        <p14:creationId xmlns:p14="http://schemas.microsoft.com/office/powerpoint/2010/main" val="205251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24E537-B525-B430-BEB5-2118211CFCA1}"/>
              </a:ext>
            </a:extLst>
          </p:cNvPr>
          <p:cNvSpPr/>
          <p:nvPr/>
        </p:nvSpPr>
        <p:spPr>
          <a:xfrm>
            <a:off x="-471029" y="3112296"/>
            <a:ext cx="13944600" cy="6527004"/>
          </a:xfrm>
          <a:prstGeom prst="rect">
            <a:avLst/>
          </a:prstGeom>
          <a:solidFill>
            <a:schemeClr val="bg1">
              <a:lumMod val="95000"/>
            </a:schemeClr>
          </a:solidFill>
          <a:ln>
            <a:solidFill>
              <a:schemeClr val="bg1"/>
            </a:solidFill>
          </a:ln>
          <a:effectLst>
            <a:outerShdw dist="50800" dir="5400000" sx="94000" sy="94000" algn="ctr" rotWithShape="0">
              <a:srgbClr val="000000">
                <a:alpha val="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just">
              <a:lnSpc>
                <a:spcPct val="90000"/>
              </a:lnSpc>
              <a:spcBef>
                <a:spcPts val="1000"/>
              </a:spcBef>
            </a:pPr>
            <a:endParaRPr lang="en-US" sz="2000" dirty="0">
              <a:solidFill>
                <a:schemeClr val="tx1"/>
              </a:solidFill>
              <a:latin typeface="Muli Regular" panose="020B0604020202020204" charset="0"/>
            </a:endParaRPr>
          </a:p>
        </p:txBody>
      </p:sp>
      <p:sp>
        <p:nvSpPr>
          <p:cNvPr id="2" name="Freeform 2"/>
          <p:cNvSpPr/>
          <p:nvPr/>
        </p:nvSpPr>
        <p:spPr>
          <a:xfrm>
            <a:off x="7315200" y="-2117037"/>
            <a:ext cx="9906000" cy="9982200"/>
          </a:xfrm>
          <a:custGeom>
            <a:avLst/>
            <a:gdLst/>
            <a:ahLst/>
            <a:cxnLst/>
            <a:rect l="l" t="t" r="r" b="b"/>
            <a:pathLst>
              <a:path w="9422943" h="9705278">
                <a:moveTo>
                  <a:pt x="0" y="0"/>
                </a:moveTo>
                <a:lnTo>
                  <a:pt x="9422943" y="0"/>
                </a:lnTo>
                <a:lnTo>
                  <a:pt x="9422943" y="9705278"/>
                </a:lnTo>
                <a:lnTo>
                  <a:pt x="0" y="9705278"/>
                </a:lnTo>
                <a:lnTo>
                  <a:pt x="0" y="0"/>
                </a:lnTo>
                <a:close/>
              </a:path>
            </a:pathLst>
          </a:custGeom>
          <a:blipFill dpi="0" rotWithShape="1">
            <a:blip r:embed="rId2">
              <a:alphaModFix amt="60000"/>
              <a:extLst>
                <a:ext uri="{96DAC541-7B7A-43D3-8B79-37D633B846F1}">
                  <asvg:svgBlip xmlns:asvg="http://schemas.microsoft.com/office/drawing/2016/SVG/main" r:embed="rId3"/>
                </a:ext>
              </a:extLst>
            </a:blip>
            <a:srcRect/>
            <a:stretch>
              <a:fillRect/>
            </a:stretch>
          </a:blipFill>
        </p:spPr>
      </p:sp>
      <p:sp>
        <p:nvSpPr>
          <p:cNvPr id="4" name="TextBox 4"/>
          <p:cNvSpPr txBox="1"/>
          <p:nvPr/>
        </p:nvSpPr>
        <p:spPr>
          <a:xfrm>
            <a:off x="914400" y="647700"/>
            <a:ext cx="6934200" cy="1183337"/>
          </a:xfrm>
          <a:prstGeom prst="rect">
            <a:avLst/>
          </a:prstGeom>
        </p:spPr>
        <p:txBody>
          <a:bodyPr wrap="square" lIns="0" tIns="0" rIns="0" bIns="0" rtlCol="0" anchor="t">
            <a:spAutoFit/>
          </a:bodyPr>
          <a:lstStyle/>
          <a:p>
            <a:pPr>
              <a:lnSpc>
                <a:spcPts val="10199"/>
              </a:lnSpc>
            </a:pPr>
            <a:r>
              <a:rPr lang="en-US" sz="6600" b="1" dirty="0">
                <a:solidFill>
                  <a:srgbClr val="000000"/>
                </a:solidFill>
                <a:latin typeface="Muli Regular" panose="020B0604020202020204" charset="0"/>
              </a:rPr>
              <a:t>INTRODUCTION</a:t>
            </a:r>
            <a:endParaRPr lang="en-US" sz="6000" b="1" dirty="0">
              <a:solidFill>
                <a:srgbClr val="000000"/>
              </a:solidFill>
              <a:latin typeface="Muli Regular" panose="020B0604020202020204" charset="0"/>
            </a:endParaRPr>
          </a:p>
        </p:txBody>
      </p:sp>
      <p:sp>
        <p:nvSpPr>
          <p:cNvPr id="8" name="TextBox 7">
            <a:extLst>
              <a:ext uri="{FF2B5EF4-FFF2-40B4-BE49-F238E27FC236}">
                <a16:creationId xmlns:a16="http://schemas.microsoft.com/office/drawing/2014/main" id="{6C60C9CB-3355-9B75-FC44-C5EF713787B4}"/>
              </a:ext>
            </a:extLst>
          </p:cNvPr>
          <p:cNvSpPr txBox="1"/>
          <p:nvPr/>
        </p:nvSpPr>
        <p:spPr>
          <a:xfrm>
            <a:off x="914400" y="2095500"/>
            <a:ext cx="6705600" cy="646331"/>
          </a:xfrm>
          <a:prstGeom prst="rect">
            <a:avLst/>
          </a:prstGeom>
          <a:noFill/>
        </p:spPr>
        <p:txBody>
          <a:bodyPr wrap="square" rtlCol="0">
            <a:spAutoFit/>
          </a:bodyPr>
          <a:lstStyle/>
          <a:p>
            <a:r>
              <a:rPr lang="en-IN" sz="3600" dirty="0">
                <a:latin typeface="Muli Regular" panose="020B0604020202020204" charset="0"/>
                <a:cs typeface="Anantason" panose="020B0604020202020204" charset="-34"/>
              </a:rPr>
              <a:t>What is MERN Stack?</a:t>
            </a:r>
          </a:p>
        </p:txBody>
      </p:sp>
      <p:sp>
        <p:nvSpPr>
          <p:cNvPr id="9" name="Rectangle 8">
            <a:extLst>
              <a:ext uri="{FF2B5EF4-FFF2-40B4-BE49-F238E27FC236}">
                <a16:creationId xmlns:a16="http://schemas.microsoft.com/office/drawing/2014/main" id="{BADDBDA1-E8E3-4AEF-3D72-8057A3D5A432}"/>
              </a:ext>
            </a:extLst>
          </p:cNvPr>
          <p:cNvSpPr/>
          <p:nvPr/>
        </p:nvSpPr>
        <p:spPr>
          <a:xfrm>
            <a:off x="22402800" y="258466"/>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D1FC6F89-CFB0-9E66-308D-2894DBAEF568}"/>
              </a:ext>
            </a:extLst>
          </p:cNvPr>
          <p:cNvSpPr txBox="1"/>
          <p:nvPr/>
        </p:nvSpPr>
        <p:spPr>
          <a:xfrm>
            <a:off x="914400" y="3619500"/>
            <a:ext cx="11887200" cy="6832640"/>
          </a:xfrm>
          <a:prstGeom prst="rect">
            <a:avLst/>
          </a:prstGeom>
          <a:noFill/>
        </p:spPr>
        <p:txBody>
          <a:bodyPr wrap="square" rtlCol="0">
            <a:spAutoFit/>
          </a:bodyPr>
          <a:lstStyle/>
          <a:p>
            <a:pPr algn="just"/>
            <a:r>
              <a:rPr lang="en-US" sz="2800" dirty="0">
                <a:latin typeface="Muli Regular" panose="020B0604020202020204" charset="0"/>
              </a:rPr>
              <a:t>A stack is the mixture of technologies used to create Web applications. Any web application will be made utilizing various technologies like (frameworks, libraries, databases). The MERN stack is a JavaScript stack that is intended to make Application Development process smoother.</a:t>
            </a:r>
          </a:p>
          <a:p>
            <a:pPr algn="just"/>
            <a:endParaRPr lang="en-US" sz="2800" dirty="0">
              <a:latin typeface="Muli Regular" panose="020B0604020202020204" charset="0"/>
            </a:endParaRPr>
          </a:p>
          <a:p>
            <a:pPr algn="just"/>
            <a:r>
              <a:rPr lang="en-US" sz="2800" dirty="0">
                <a:latin typeface="Muli Regular" panose="020B0604020202020204" charset="0"/>
              </a:rPr>
              <a:t>A “stack” refers to any combination of coding languages, tools, and frameworks developers use to create software products for their clients. </a:t>
            </a:r>
            <a:r>
              <a:rPr lang="en-US" sz="2800" dirty="0">
                <a:solidFill>
                  <a:schemeClr val="tx1"/>
                </a:solidFill>
                <a:latin typeface="Muli Regular" panose="020B0604020202020204" charset="0"/>
              </a:rPr>
              <a:t>A stack contains different layers of components that play a vital role in the process of software product creation. </a:t>
            </a:r>
          </a:p>
          <a:p>
            <a:pPr marL="571500" indent="-342900">
              <a:buFont typeface="Arial" panose="020B0604020202020204" pitchFamily="34" charset="0"/>
              <a:buChar char="•"/>
            </a:pPr>
            <a:r>
              <a:rPr lang="en-US" sz="2800" dirty="0">
                <a:solidFill>
                  <a:schemeClr val="tx1"/>
                </a:solidFill>
                <a:latin typeface="Muli Regular" panose="020B0604020202020204" charset="0"/>
              </a:rPr>
              <a:t>Client-side - front-end (HTML, CSS, JavaScript)</a:t>
            </a:r>
          </a:p>
          <a:p>
            <a:pPr marL="571500" indent="-342900">
              <a:buFont typeface="Arial" panose="020B0604020202020204" pitchFamily="34" charset="0"/>
              <a:buChar char="•"/>
            </a:pPr>
            <a:r>
              <a:rPr lang="en-US" sz="2800" dirty="0">
                <a:solidFill>
                  <a:schemeClr val="tx1"/>
                </a:solidFill>
                <a:latin typeface="Muli Regular" panose="020B0604020202020204" charset="0"/>
              </a:rPr>
              <a:t>Server-side - back-end (OS, web server, programming language, web framework, databases)</a:t>
            </a:r>
          </a:p>
          <a:p>
            <a:pPr algn="just"/>
            <a:endParaRPr lang="en-US" sz="2800" dirty="0">
              <a:solidFill>
                <a:schemeClr val="tx1"/>
              </a:solidFill>
            </a:endParaRPr>
          </a:p>
          <a:p>
            <a:pPr algn="just"/>
            <a:endParaRPr lang="en-US" sz="2800" dirty="0"/>
          </a:p>
          <a:p>
            <a:endParaRPr lang="en-IN" dirty="0"/>
          </a:p>
        </p:txBody>
      </p:sp>
      <p:sp>
        <p:nvSpPr>
          <p:cNvPr id="3" name="Freeform 2">
            <a:extLst>
              <a:ext uri="{FF2B5EF4-FFF2-40B4-BE49-F238E27FC236}">
                <a16:creationId xmlns:a16="http://schemas.microsoft.com/office/drawing/2014/main" id="{BA2105B3-D7C4-BE1A-E401-1B9B740C7715}"/>
              </a:ext>
            </a:extLst>
          </p:cNvPr>
          <p:cNvSpPr/>
          <p:nvPr/>
        </p:nvSpPr>
        <p:spPr>
          <a:xfrm rot="13200000">
            <a:off x="10626645" y="6132200"/>
            <a:ext cx="4368962" cy="4854404"/>
          </a:xfrm>
          <a:custGeom>
            <a:avLst/>
            <a:gdLst/>
            <a:ahLst/>
            <a:cxnLst/>
            <a:rect l="l" t="t" r="r" b="b"/>
            <a:pathLst>
              <a:path w="2107965" h="2342184">
                <a:moveTo>
                  <a:pt x="0" y="0"/>
                </a:moveTo>
                <a:lnTo>
                  <a:pt x="2107965" y="0"/>
                </a:lnTo>
                <a:lnTo>
                  <a:pt x="2107965" y="2342184"/>
                </a:lnTo>
                <a:lnTo>
                  <a:pt x="0" y="2342184"/>
                </a:lnTo>
                <a:lnTo>
                  <a:pt x="0" y="0"/>
                </a:lnTo>
                <a:close/>
              </a:path>
            </a:pathLst>
          </a:custGeom>
          <a:blipFill dpi="0" rotWithShape="1">
            <a:blip r:embed="rId4">
              <a:alphaModFix amt="38000"/>
              <a:extLst>
                <a:ext uri="{96DAC541-7B7A-43D3-8B79-37D633B846F1}">
                  <asvg:svgBlip xmlns:asvg="http://schemas.microsoft.com/office/drawing/2016/SVG/main" r:embed="rId5"/>
                </a:ext>
              </a:extLst>
            </a:blip>
            <a:srcRect/>
            <a:stretch>
              <a:fillRect/>
            </a:stretch>
          </a:blipFill>
        </p:spPr>
      </p:sp>
      <p:sp>
        <p:nvSpPr>
          <p:cNvPr id="5" name="Freeform 9">
            <a:extLst>
              <a:ext uri="{FF2B5EF4-FFF2-40B4-BE49-F238E27FC236}">
                <a16:creationId xmlns:a16="http://schemas.microsoft.com/office/drawing/2014/main" id="{D6A03F81-4AFD-94B0-D095-91E8FCE20B0F}"/>
              </a:ext>
            </a:extLst>
          </p:cNvPr>
          <p:cNvSpPr/>
          <p:nvPr/>
        </p:nvSpPr>
        <p:spPr>
          <a:xfrm>
            <a:off x="13868400" y="4835811"/>
            <a:ext cx="6467170" cy="7015668"/>
          </a:xfrm>
          <a:custGeom>
            <a:avLst/>
            <a:gdLst/>
            <a:ahLst/>
            <a:cxnLst/>
            <a:rect l="l" t="t" r="r" b="b"/>
            <a:pathLst>
              <a:path w="3026883" h="3283601">
                <a:moveTo>
                  <a:pt x="0" y="0"/>
                </a:moveTo>
                <a:lnTo>
                  <a:pt x="3026884" y="0"/>
                </a:lnTo>
                <a:lnTo>
                  <a:pt x="3026884" y="3283601"/>
                </a:lnTo>
                <a:lnTo>
                  <a:pt x="0" y="3283601"/>
                </a:lnTo>
                <a:lnTo>
                  <a:pt x="0" y="0"/>
                </a:lnTo>
                <a:close/>
              </a:path>
            </a:pathLst>
          </a:custGeom>
          <a:blipFill dpi="0" rotWithShape="1">
            <a:blip r:embed="rId6">
              <a:alphaModFix amt="50000"/>
              <a:extLst>
                <a:ext uri="{96DAC541-7B7A-43D3-8B79-37D633B846F1}">
                  <asvg:svgBlip xmlns:asvg="http://schemas.microsoft.com/office/drawing/2016/SVG/main" r:embed="rId7"/>
                </a:ext>
              </a:extLst>
            </a:blip>
            <a:srcRect/>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0433" b="20433"/>
          <a:stretch>
            <a:fillRect/>
          </a:stretch>
        </p:blipFill>
        <p:spPr>
          <a:xfrm>
            <a:off x="0" y="0"/>
            <a:ext cx="18288000" cy="10287000"/>
          </a:xfrm>
          <a:prstGeom prst="rect">
            <a:avLst/>
          </a:prstGeom>
        </p:spPr>
      </p:pic>
      <p:sp>
        <p:nvSpPr>
          <p:cNvPr id="3" name="Freeform 3"/>
          <p:cNvSpPr/>
          <p:nvPr/>
        </p:nvSpPr>
        <p:spPr>
          <a:xfrm>
            <a:off x="691013" y="1388260"/>
            <a:ext cx="7641094" cy="7870040"/>
          </a:xfrm>
          <a:custGeom>
            <a:avLst/>
            <a:gdLst/>
            <a:ahLst/>
            <a:cxnLst/>
            <a:rect l="l" t="t" r="r" b="b"/>
            <a:pathLst>
              <a:path w="7641094" h="7870040">
                <a:moveTo>
                  <a:pt x="0" y="0"/>
                </a:moveTo>
                <a:lnTo>
                  <a:pt x="7641094" y="0"/>
                </a:lnTo>
                <a:lnTo>
                  <a:pt x="7641094" y="7870040"/>
                </a:lnTo>
                <a:lnTo>
                  <a:pt x="0" y="78700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4881607" y="6273555"/>
            <a:ext cx="3298100" cy="3298100"/>
          </a:xfrm>
          <a:custGeom>
            <a:avLst/>
            <a:gdLst/>
            <a:ahLst/>
            <a:cxnLst/>
            <a:rect l="l" t="t" r="r" b="b"/>
            <a:pathLst>
              <a:path w="3298100" h="3298100">
                <a:moveTo>
                  <a:pt x="0" y="0"/>
                </a:moveTo>
                <a:lnTo>
                  <a:pt x="3298099" y="0"/>
                </a:lnTo>
                <a:lnTo>
                  <a:pt x="3298099" y="3298100"/>
                </a:lnTo>
                <a:lnTo>
                  <a:pt x="0" y="32981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a:grpSpLocks noChangeAspect="1"/>
          </p:cNvGrpSpPr>
          <p:nvPr/>
        </p:nvGrpSpPr>
        <p:grpSpPr>
          <a:xfrm>
            <a:off x="1002018" y="2490514"/>
            <a:ext cx="6135391" cy="6135391"/>
            <a:chOff x="0" y="0"/>
            <a:chExt cx="6350000" cy="6350000"/>
          </a:xfrm>
        </p:grpSpPr>
        <p:sp>
          <p:nvSpPr>
            <p:cNvPr id="6" name="Freeform 6"/>
            <p:cNvSpPr/>
            <p:nvPr/>
          </p:nvSpPr>
          <p:spPr>
            <a:xfrm>
              <a:off x="0" y="0"/>
              <a:ext cx="6350000" cy="6350000"/>
            </a:xfrm>
            <a:custGeom>
              <a:avLst/>
              <a:gdLst/>
              <a:ahLst/>
              <a:cxnLst/>
              <a:rect l="l" t="t" r="r" b="b"/>
              <a:pathLst>
                <a:path w="6350000" h="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dpi="0" rotWithShape="1">
              <a:blip r:embed="rId7" cstate="print">
                <a:alphaModFix amt="75000"/>
                <a:extLst>
                  <a:ext uri="{28A0092B-C50C-407E-A947-70E740481C1C}">
                    <a14:useLocalDpi xmlns:a14="http://schemas.microsoft.com/office/drawing/2010/main" val="0"/>
                  </a:ext>
                </a:extLst>
              </a:blip>
              <a:srcRect/>
              <a:stretch>
                <a:fillRect/>
              </a:stretch>
            </a:blipFill>
          </p:spPr>
        </p:sp>
        <p:sp>
          <p:nvSpPr>
            <p:cNvPr id="7" name="Freeform 7"/>
            <p:cNvSpPr/>
            <p:nvPr/>
          </p:nvSpPr>
          <p:spPr>
            <a:xfrm>
              <a:off x="0" y="0"/>
              <a:ext cx="6350000" cy="6350000"/>
            </a:xfrm>
            <a:custGeom>
              <a:avLst/>
              <a:gdLst/>
              <a:ahLst/>
              <a:cxnLst/>
              <a:rect l="l" t="t" r="r" b="b"/>
              <a:pathLst>
                <a:path w="6350000" h="6350000">
                  <a:moveTo>
                    <a:pt x="5715000" y="19050"/>
                  </a:moveTo>
                  <a:cubicBezTo>
                    <a:pt x="6054090" y="19050"/>
                    <a:pt x="6330950" y="295910"/>
                    <a:pt x="6330950" y="635000"/>
                  </a:cubicBezTo>
                  <a:lnTo>
                    <a:pt x="6330950" y="5715000"/>
                  </a:lnTo>
                  <a:cubicBezTo>
                    <a:pt x="6330950" y="6054090"/>
                    <a:pt x="6054090" y="6330950"/>
                    <a:pt x="5715000" y="6330950"/>
                  </a:cubicBezTo>
                  <a:lnTo>
                    <a:pt x="635000" y="6330950"/>
                  </a:lnTo>
                  <a:cubicBezTo>
                    <a:pt x="295910" y="6330950"/>
                    <a:pt x="19050" y="6054090"/>
                    <a:pt x="19050" y="5715000"/>
                  </a:cubicBezTo>
                  <a:lnTo>
                    <a:pt x="19050" y="635000"/>
                  </a:lnTo>
                  <a:cubicBezTo>
                    <a:pt x="19050" y="295910"/>
                    <a:pt x="295910" y="19050"/>
                    <a:pt x="635000" y="19050"/>
                  </a:cubicBezTo>
                  <a:lnTo>
                    <a:pt x="5715000" y="19050"/>
                  </a:lnTo>
                  <a:moveTo>
                    <a:pt x="5715000" y="0"/>
                  </a:moveTo>
                  <a:lnTo>
                    <a:pt x="635000" y="0"/>
                  </a:lnTo>
                  <a:cubicBezTo>
                    <a:pt x="284480" y="0"/>
                    <a:pt x="0" y="284480"/>
                    <a:pt x="0" y="635000"/>
                  </a:cubicBezTo>
                  <a:lnTo>
                    <a:pt x="0" y="5715000"/>
                  </a:lnTo>
                  <a:cubicBezTo>
                    <a:pt x="0" y="6065520"/>
                    <a:pt x="284480" y="6350000"/>
                    <a:pt x="635000" y="6350000"/>
                  </a:cubicBezTo>
                  <a:lnTo>
                    <a:pt x="5715000" y="6350000"/>
                  </a:lnTo>
                  <a:cubicBezTo>
                    <a:pt x="6065520" y="6350000"/>
                    <a:pt x="6350000" y="6065520"/>
                    <a:pt x="6350000" y="5715000"/>
                  </a:cubicBezTo>
                  <a:lnTo>
                    <a:pt x="6350000" y="635000"/>
                  </a:lnTo>
                  <a:cubicBezTo>
                    <a:pt x="6350000" y="284480"/>
                    <a:pt x="6065520" y="0"/>
                    <a:pt x="5715000" y="0"/>
                  </a:cubicBezTo>
                  <a:lnTo>
                    <a:pt x="5715000" y="0"/>
                  </a:lnTo>
                  <a:close/>
                </a:path>
              </a:pathLst>
            </a:custGeom>
            <a:solidFill>
              <a:srgbClr val="FFFFFF"/>
            </a:solidFill>
          </p:spPr>
        </p:sp>
      </p:grpSp>
      <p:sp>
        <p:nvSpPr>
          <p:cNvPr id="12" name="TextBox 12"/>
          <p:cNvSpPr txBox="1"/>
          <p:nvPr/>
        </p:nvSpPr>
        <p:spPr>
          <a:xfrm>
            <a:off x="9144000" y="952501"/>
            <a:ext cx="7772400" cy="1183337"/>
          </a:xfrm>
          <a:prstGeom prst="rect">
            <a:avLst/>
          </a:prstGeom>
        </p:spPr>
        <p:txBody>
          <a:bodyPr wrap="square" lIns="0" tIns="0" rIns="0" bIns="0" rtlCol="0" anchor="t">
            <a:spAutoFit/>
          </a:bodyPr>
          <a:lstStyle/>
          <a:p>
            <a:pPr>
              <a:lnSpc>
                <a:spcPts val="10199"/>
              </a:lnSpc>
            </a:pPr>
            <a:r>
              <a:rPr lang="en-US" sz="6600" dirty="0">
                <a:solidFill>
                  <a:srgbClr val="000000"/>
                </a:solidFill>
                <a:latin typeface="Muli Regular" panose="020B0604020202020204" charset="0"/>
              </a:rPr>
              <a:t>Why MERN Stack?</a:t>
            </a:r>
          </a:p>
        </p:txBody>
      </p:sp>
      <p:sp>
        <p:nvSpPr>
          <p:cNvPr id="14" name="Freeform 14"/>
          <p:cNvSpPr/>
          <p:nvPr/>
        </p:nvSpPr>
        <p:spPr>
          <a:xfrm>
            <a:off x="-1488689" y="-800100"/>
            <a:ext cx="3981170" cy="5060910"/>
          </a:xfrm>
          <a:custGeom>
            <a:avLst/>
            <a:gdLst/>
            <a:ahLst/>
            <a:cxnLst/>
            <a:rect l="l" t="t" r="r" b="b"/>
            <a:pathLst>
              <a:path w="2846035" h="2931310">
                <a:moveTo>
                  <a:pt x="0" y="0"/>
                </a:moveTo>
                <a:lnTo>
                  <a:pt x="2846035" y="0"/>
                </a:lnTo>
                <a:lnTo>
                  <a:pt x="2846035" y="2931310"/>
                </a:lnTo>
                <a:lnTo>
                  <a:pt x="0" y="2931310"/>
                </a:lnTo>
                <a:lnTo>
                  <a:pt x="0" y="0"/>
                </a:lnTo>
                <a:close/>
              </a:path>
            </a:pathLst>
          </a:custGeom>
          <a:blipFill dpi="0" rotWithShape="1">
            <a:blip r:embed="rId8">
              <a:alphaModFix amt="60000"/>
              <a:extLst>
                <a:ext uri="{96DAC541-7B7A-43D3-8B79-37D633B846F1}">
                  <asvg:svgBlip xmlns:asvg="http://schemas.microsoft.com/office/drawing/2016/SVG/main" r:embed="rId9"/>
                </a:ext>
              </a:extLst>
            </a:blip>
            <a:srcRect/>
            <a:stretch>
              <a:fillRect/>
            </a:stretch>
          </a:blipFill>
        </p:spPr>
      </p:sp>
      <p:sp>
        <p:nvSpPr>
          <p:cNvPr id="18" name="Rectangle 17">
            <a:extLst>
              <a:ext uri="{FF2B5EF4-FFF2-40B4-BE49-F238E27FC236}">
                <a16:creationId xmlns:a16="http://schemas.microsoft.com/office/drawing/2014/main" id="{33CF9381-5F1D-3617-1A8D-43509B6ADD34}"/>
              </a:ext>
            </a:extLst>
          </p:cNvPr>
          <p:cNvSpPr/>
          <p:nvPr/>
        </p:nvSpPr>
        <p:spPr>
          <a:xfrm>
            <a:off x="8332107" y="2265410"/>
            <a:ext cx="10062505" cy="7678690"/>
          </a:xfrm>
          <a:prstGeom prst="rect">
            <a:avLst/>
          </a:prstGeom>
          <a:ln>
            <a:solidFill>
              <a:schemeClr val="bg1"/>
            </a:solidFill>
          </a:ln>
          <a:effectLst>
            <a:softEdge rad="317500"/>
          </a:effectLst>
        </p:spPr>
        <p:style>
          <a:lnRef idx="2">
            <a:schemeClr val="accent1">
              <a:shade val="15000"/>
            </a:schemeClr>
          </a:lnRef>
          <a:fillRef idx="1001">
            <a:schemeClr val="lt1"/>
          </a:fillRef>
          <a:effectRef idx="0">
            <a:schemeClr val="accent1"/>
          </a:effectRef>
          <a:fontRef idx="minor">
            <a:schemeClr val="lt1"/>
          </a:fontRef>
        </p:style>
        <p:txBody>
          <a:bodyPr rtlCol="0" anchor="ctr"/>
          <a:lstStyle/>
          <a:p>
            <a:pPr lvl="0" algn="just">
              <a:lnSpc>
                <a:spcPct val="90000"/>
              </a:lnSpc>
              <a:spcBef>
                <a:spcPts val="1000"/>
              </a:spcBef>
            </a:pPr>
            <a:endParaRPr lang="en-US" sz="2000" dirty="0">
              <a:solidFill>
                <a:schemeClr val="tx1"/>
              </a:solidFill>
              <a:latin typeface="Muli Regular" panose="020B0604020202020204" charset="0"/>
            </a:endParaRPr>
          </a:p>
        </p:txBody>
      </p:sp>
      <p:sp>
        <p:nvSpPr>
          <p:cNvPr id="19" name="TextBox 18">
            <a:extLst>
              <a:ext uri="{FF2B5EF4-FFF2-40B4-BE49-F238E27FC236}">
                <a16:creationId xmlns:a16="http://schemas.microsoft.com/office/drawing/2014/main" id="{43486A7F-E26A-BC0B-CAEC-077E316618F7}"/>
              </a:ext>
            </a:extLst>
          </p:cNvPr>
          <p:cNvSpPr txBox="1"/>
          <p:nvPr/>
        </p:nvSpPr>
        <p:spPr>
          <a:xfrm>
            <a:off x="9143999" y="3122124"/>
            <a:ext cx="8559600" cy="6401753"/>
          </a:xfrm>
          <a:prstGeom prst="rect">
            <a:avLst/>
          </a:prstGeom>
          <a:noFill/>
        </p:spPr>
        <p:txBody>
          <a:bodyPr wrap="square" rtlCol="0">
            <a:spAutoFit/>
          </a:bodyPr>
          <a:lstStyle/>
          <a:p>
            <a:r>
              <a:rPr lang="en-US" sz="2800" dirty="0">
                <a:solidFill>
                  <a:srgbClr val="3A3A3A"/>
                </a:solidFill>
                <a:latin typeface="Muli Regular" panose="020B0604020202020204" charset="0"/>
              </a:rPr>
              <a:t>Advantages of MERN Stack, Many factors come into play here, like:</a:t>
            </a:r>
          </a:p>
          <a:p>
            <a:endParaRPr lang="en-US" sz="2800" dirty="0">
              <a:solidFill>
                <a:srgbClr val="3A3A3A"/>
              </a:solidFill>
              <a:latin typeface="Muli Regular" panose="020B0604020202020204" charset="0"/>
            </a:endParaRPr>
          </a:p>
          <a:p>
            <a:pPr marL="342900" indent="-342900">
              <a:buFont typeface="Arial" panose="020B0604020202020204" pitchFamily="34" charset="0"/>
              <a:buChar char="•"/>
            </a:pPr>
            <a:r>
              <a:rPr lang="en-US" sz="2800" dirty="0">
                <a:solidFill>
                  <a:srgbClr val="3A3A3A"/>
                </a:solidFill>
                <a:latin typeface="Muli Regular" panose="020B0604020202020204" charset="0"/>
              </a:rPr>
              <a:t>Type and size of the project</a:t>
            </a:r>
          </a:p>
          <a:p>
            <a:pPr marL="342900" indent="-342900">
              <a:buFont typeface="Arial" panose="020B0604020202020204" pitchFamily="34" charset="0"/>
              <a:buChar char="•"/>
            </a:pPr>
            <a:r>
              <a:rPr lang="en-US" sz="2800" dirty="0">
                <a:solidFill>
                  <a:srgbClr val="3A3A3A"/>
                </a:solidFill>
                <a:latin typeface="Muli Regular" panose="020B0604020202020204" charset="0"/>
              </a:rPr>
              <a:t>Team expertise and knowledge bases</a:t>
            </a:r>
          </a:p>
          <a:p>
            <a:pPr marL="342900" indent="-342900">
              <a:buFont typeface="Arial" panose="020B0604020202020204" pitchFamily="34" charset="0"/>
              <a:buChar char="•"/>
            </a:pPr>
            <a:r>
              <a:rPr lang="en-US" sz="2800" dirty="0">
                <a:solidFill>
                  <a:srgbClr val="3A3A3A"/>
                </a:solidFill>
                <a:latin typeface="Muli Regular" panose="020B0604020202020204" charset="0"/>
              </a:rPr>
              <a:t>Cost of the overall development</a:t>
            </a:r>
          </a:p>
          <a:p>
            <a:pPr marL="342900" indent="-342900">
              <a:buFont typeface="Arial" panose="020B0604020202020204" pitchFamily="34" charset="0"/>
              <a:buChar char="•"/>
            </a:pPr>
            <a:r>
              <a:rPr lang="en-US" sz="2800" dirty="0">
                <a:solidFill>
                  <a:srgbClr val="3A3A3A"/>
                </a:solidFill>
                <a:latin typeface="Muli Regular" panose="020B0604020202020204" charset="0"/>
              </a:rPr>
              <a:t>Full stack development capabilities.</a:t>
            </a:r>
          </a:p>
          <a:p>
            <a:pPr marL="342900" indent="-342900">
              <a:buFont typeface="Arial" panose="020B0604020202020204" pitchFamily="34" charset="0"/>
              <a:buChar char="•"/>
            </a:pPr>
            <a:r>
              <a:rPr lang="en-US" sz="2800" dirty="0">
                <a:solidFill>
                  <a:srgbClr val="3A3A3A"/>
                </a:solidFill>
                <a:latin typeface="Muli Regular" panose="020B0604020202020204" charset="0"/>
              </a:rPr>
              <a:t>Code reusability and SEO Friendly.</a:t>
            </a:r>
          </a:p>
          <a:p>
            <a:pPr marL="342900" indent="-342900">
              <a:buFont typeface="Arial" panose="020B0604020202020204" pitchFamily="34" charset="0"/>
              <a:buChar char="•"/>
            </a:pPr>
            <a:r>
              <a:rPr lang="en-US" sz="2800" dirty="0">
                <a:solidFill>
                  <a:srgbClr val="3A3A3A"/>
                </a:solidFill>
                <a:latin typeface="Muli Regular" panose="020B0604020202020204" charset="0"/>
              </a:rPr>
              <a:t>Real-time updates and dynamic user experience.</a:t>
            </a:r>
          </a:p>
          <a:p>
            <a:pPr marL="342900" indent="-342900">
              <a:buFont typeface="Arial" panose="020B0604020202020204" pitchFamily="34" charset="0"/>
              <a:buChar char="•"/>
            </a:pPr>
            <a:r>
              <a:rPr lang="en-US" sz="2800" dirty="0">
                <a:solidFill>
                  <a:srgbClr val="3A3A3A"/>
                </a:solidFill>
                <a:latin typeface="Muli Regular" panose="020B0604020202020204" charset="0"/>
              </a:rPr>
              <a:t>Rich ecosystem of tools and libraries.</a:t>
            </a:r>
          </a:p>
          <a:p>
            <a:pPr marL="342900" indent="-342900">
              <a:buFont typeface="Arial" panose="020B0604020202020204" pitchFamily="34" charset="0"/>
              <a:buChar char="•"/>
            </a:pPr>
            <a:r>
              <a:rPr lang="en-US" sz="2800" dirty="0">
                <a:solidFill>
                  <a:srgbClr val="3A3A3A"/>
                </a:solidFill>
                <a:latin typeface="Muli Regular" panose="020B0604020202020204" charset="0"/>
              </a:rPr>
              <a:t>Scalability for high traffic.</a:t>
            </a:r>
          </a:p>
          <a:p>
            <a:pPr marL="342900" indent="-342900">
              <a:buFont typeface="Arial" panose="020B0604020202020204" pitchFamily="34" charset="0"/>
              <a:buChar char="•"/>
            </a:pPr>
            <a:r>
              <a:rPr lang="en-US" sz="2800" dirty="0">
                <a:solidFill>
                  <a:srgbClr val="3A3A3A"/>
                </a:solidFill>
                <a:latin typeface="Muli Regular" panose="020B0604020202020204" charset="0"/>
              </a:rPr>
              <a:t>Cross Platform compatibility.</a:t>
            </a:r>
          </a:p>
          <a:p>
            <a:pPr marL="342900" indent="-342900">
              <a:buFont typeface="Arial" panose="020B0604020202020204" pitchFamily="34" charset="0"/>
              <a:buChar char="•"/>
            </a:pPr>
            <a:r>
              <a:rPr lang="en-US" sz="2800" dirty="0">
                <a:solidFill>
                  <a:srgbClr val="3A3A3A"/>
                </a:solidFill>
                <a:latin typeface="Muli Regular" panose="020B0604020202020204" charset="0"/>
              </a:rPr>
              <a:t>Maintainability and Consistency with JavaScript throughout the development process.</a:t>
            </a:r>
          </a:p>
          <a:p>
            <a:endParaRPr lang="en-I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10">
            <a:extLst>
              <a:ext uri="{FF2B5EF4-FFF2-40B4-BE49-F238E27FC236}">
                <a16:creationId xmlns:a16="http://schemas.microsoft.com/office/drawing/2014/main" id="{F7AAFBCD-3EDF-8431-C312-1FD5D4979628}"/>
              </a:ext>
            </a:extLst>
          </p:cNvPr>
          <p:cNvSpPr/>
          <p:nvPr/>
        </p:nvSpPr>
        <p:spPr>
          <a:xfrm>
            <a:off x="5368890" y="-1249305"/>
            <a:ext cx="13898026" cy="12034494"/>
          </a:xfrm>
          <a:custGeom>
            <a:avLst/>
            <a:gdLst/>
            <a:ahLst/>
            <a:cxnLst/>
            <a:rect l="l" t="t" r="r" b="b"/>
            <a:pathLst>
              <a:path w="2947095" h="2803425">
                <a:moveTo>
                  <a:pt x="0" y="0"/>
                </a:moveTo>
                <a:lnTo>
                  <a:pt x="2947095" y="0"/>
                </a:lnTo>
                <a:lnTo>
                  <a:pt x="2947095" y="2803424"/>
                </a:lnTo>
                <a:lnTo>
                  <a:pt x="0" y="2803424"/>
                </a:lnTo>
                <a:lnTo>
                  <a:pt x="0" y="0"/>
                </a:lnTo>
                <a:close/>
              </a:path>
            </a:pathLst>
          </a:custGeom>
          <a:blipFill>
            <a:blip r:embed="rId2">
              <a:alphaModFix amt="31000"/>
            </a:blip>
            <a:stretch>
              <a:fillRect/>
            </a:stretch>
          </a:blipFill>
        </p:spPr>
        <p:txBody>
          <a:bodyPr/>
          <a:lstStyle/>
          <a:p>
            <a:endParaRPr lang="en-IN" dirty="0"/>
          </a:p>
        </p:txBody>
      </p:sp>
      <p:grpSp>
        <p:nvGrpSpPr>
          <p:cNvPr id="3" name="Group 3"/>
          <p:cNvGrpSpPr/>
          <p:nvPr/>
        </p:nvGrpSpPr>
        <p:grpSpPr>
          <a:xfrm>
            <a:off x="10389118" y="3837035"/>
            <a:ext cx="7898882" cy="6449965"/>
            <a:chOff x="0" y="0"/>
            <a:chExt cx="9081734" cy="8444226"/>
          </a:xfrm>
          <a:blipFill dpi="0" rotWithShape="1">
            <a:blip r:embed="rId3">
              <a:extLst>
                <a:ext uri="{28A0092B-C50C-407E-A947-70E740481C1C}">
                  <a14:useLocalDpi xmlns:a14="http://schemas.microsoft.com/office/drawing/2010/main" val="0"/>
                </a:ext>
              </a:extLst>
            </a:blip>
            <a:srcRect/>
            <a:stretch>
              <a:fillRect/>
            </a:stretch>
          </a:blipFill>
          <a:effectLst>
            <a:outerShdw blurRad="393700" dist="50800" dir="11040000" algn="ctr" rotWithShape="0">
              <a:srgbClr val="000000">
                <a:alpha val="48000"/>
              </a:srgbClr>
            </a:outerShdw>
          </a:effectLst>
        </p:grpSpPr>
        <p:pic>
          <p:nvPicPr>
            <p:cNvPr id="4" name="Picture 4"/>
            <p:cNvPicPr>
              <a:picLocks noChangeAspect="1"/>
            </p:cNvPicPr>
            <p:nvPr/>
          </p:nvPicPr>
          <p:blipFill>
            <a:blip r:embed="rId3">
              <a:extLst>
                <a:ext uri="{28A0092B-C50C-407E-A947-70E740481C1C}">
                  <a14:useLocalDpi xmlns:a14="http://schemas.microsoft.com/office/drawing/2010/main" val="0"/>
                </a:ext>
              </a:extLst>
            </a:blip>
            <a:srcRect l="15589" r="15589"/>
            <a:stretch/>
          </p:blipFill>
          <p:spPr>
            <a:xfrm>
              <a:off x="0" y="0"/>
              <a:ext cx="9081734" cy="8444226"/>
            </a:xfrm>
            <a:prstGeom prst="rect">
              <a:avLst/>
            </a:prstGeom>
            <a:grpFill/>
          </p:spPr>
        </p:pic>
      </p:grpSp>
      <p:sp>
        <p:nvSpPr>
          <p:cNvPr id="8" name="Freeform 8"/>
          <p:cNvSpPr/>
          <p:nvPr/>
        </p:nvSpPr>
        <p:spPr>
          <a:xfrm>
            <a:off x="1033061" y="3837035"/>
            <a:ext cx="613365" cy="613365"/>
          </a:xfrm>
          <a:custGeom>
            <a:avLst/>
            <a:gdLst/>
            <a:ahLst/>
            <a:cxnLst/>
            <a:rect l="l" t="t" r="r" b="b"/>
            <a:pathLst>
              <a:path w="613365" h="613365">
                <a:moveTo>
                  <a:pt x="0" y="0"/>
                </a:moveTo>
                <a:lnTo>
                  <a:pt x="613365" y="0"/>
                </a:lnTo>
                <a:lnTo>
                  <a:pt x="613365" y="613365"/>
                </a:lnTo>
                <a:lnTo>
                  <a:pt x="0" y="613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9" name="TextBox 9"/>
          <p:cNvSpPr txBox="1"/>
          <p:nvPr/>
        </p:nvSpPr>
        <p:spPr>
          <a:xfrm>
            <a:off x="1028700" y="571500"/>
            <a:ext cx="8680381" cy="2346925"/>
          </a:xfrm>
          <a:prstGeom prst="rect">
            <a:avLst/>
          </a:prstGeom>
        </p:spPr>
        <p:txBody>
          <a:bodyPr wrap="square" lIns="0" tIns="0" rIns="0" bIns="0" rtlCol="0" anchor="t">
            <a:spAutoFit/>
          </a:bodyPr>
          <a:lstStyle/>
          <a:p>
            <a:pPr>
              <a:lnSpc>
                <a:spcPct val="150000"/>
              </a:lnSpc>
            </a:pPr>
            <a:r>
              <a:rPr lang="en-US" sz="5400" dirty="0">
                <a:solidFill>
                  <a:srgbClr val="000000"/>
                </a:solidFill>
                <a:latin typeface="Muli Regular" panose="020B0604020202020204" charset="0"/>
              </a:rPr>
              <a:t>What is MERN Stack Development?</a:t>
            </a:r>
          </a:p>
        </p:txBody>
      </p:sp>
      <p:grpSp>
        <p:nvGrpSpPr>
          <p:cNvPr id="10" name="Group 10"/>
          <p:cNvGrpSpPr/>
          <p:nvPr/>
        </p:nvGrpSpPr>
        <p:grpSpPr>
          <a:xfrm>
            <a:off x="2159518" y="3837035"/>
            <a:ext cx="7898882" cy="1106831"/>
            <a:chOff x="0" y="-1213848"/>
            <a:chExt cx="10236843" cy="3018876"/>
          </a:xfrm>
        </p:grpSpPr>
        <p:sp>
          <p:nvSpPr>
            <p:cNvPr id="11" name="TextBox 11"/>
            <p:cNvSpPr txBox="1"/>
            <p:nvPr/>
          </p:nvSpPr>
          <p:spPr>
            <a:xfrm>
              <a:off x="0" y="-1213848"/>
              <a:ext cx="10066084" cy="1394377"/>
            </a:xfrm>
            <a:prstGeom prst="rect">
              <a:avLst/>
            </a:prstGeom>
          </p:spPr>
          <p:txBody>
            <a:bodyPr wrap="square" lIns="0" tIns="0" rIns="0" bIns="0" rtlCol="0" anchor="t">
              <a:spAutoFit/>
            </a:bodyPr>
            <a:lstStyle/>
            <a:p>
              <a:pPr marL="0" lvl="0" indent="0">
                <a:lnSpc>
                  <a:spcPts val="4199"/>
                </a:lnSpc>
                <a:spcBef>
                  <a:spcPct val="0"/>
                </a:spcBef>
              </a:pPr>
              <a:r>
                <a:rPr lang="en-US" sz="3499" u="none" dirty="0">
                  <a:solidFill>
                    <a:srgbClr val="000000"/>
                  </a:solidFill>
                  <a:latin typeface="Muli Regular" panose="020B0604020202020204" charset="0"/>
                </a:rPr>
                <a:t>Mongo DB</a:t>
              </a:r>
            </a:p>
          </p:txBody>
        </p:sp>
        <p:sp>
          <p:nvSpPr>
            <p:cNvPr id="12" name="TextBox 12"/>
            <p:cNvSpPr txBox="1"/>
            <p:nvPr/>
          </p:nvSpPr>
          <p:spPr>
            <a:xfrm>
              <a:off x="0" y="845368"/>
              <a:ext cx="10236843" cy="959660"/>
            </a:xfrm>
            <a:prstGeom prst="rect">
              <a:avLst/>
            </a:prstGeom>
          </p:spPr>
          <p:txBody>
            <a:bodyPr lIns="0" tIns="0" rIns="0" bIns="0" rtlCol="0" anchor="t">
              <a:spAutoFit/>
            </a:bodyPr>
            <a:lstStyle/>
            <a:p>
              <a:pPr>
                <a:lnSpc>
                  <a:spcPts val="3359"/>
                </a:lnSpc>
              </a:pPr>
              <a:endParaRPr lang="en-US" sz="2399" dirty="0">
                <a:solidFill>
                  <a:srgbClr val="000000"/>
                </a:solidFill>
                <a:latin typeface="Muli Regular"/>
              </a:endParaRPr>
            </a:p>
          </p:txBody>
        </p:sp>
      </p:grpSp>
      <p:grpSp>
        <p:nvGrpSpPr>
          <p:cNvPr id="13" name="Group 13"/>
          <p:cNvGrpSpPr/>
          <p:nvPr/>
        </p:nvGrpSpPr>
        <p:grpSpPr>
          <a:xfrm>
            <a:off x="2159518" y="5343135"/>
            <a:ext cx="7898882" cy="2134272"/>
            <a:chOff x="0" y="9525"/>
            <a:chExt cx="10236843" cy="1369922"/>
          </a:xfrm>
        </p:grpSpPr>
        <p:sp>
          <p:nvSpPr>
            <p:cNvPr id="14" name="TextBox 14"/>
            <p:cNvSpPr txBox="1"/>
            <p:nvPr/>
          </p:nvSpPr>
          <p:spPr>
            <a:xfrm>
              <a:off x="0" y="9525"/>
              <a:ext cx="10236843" cy="328142"/>
            </a:xfrm>
            <a:prstGeom prst="rect">
              <a:avLst/>
            </a:prstGeom>
          </p:spPr>
          <p:txBody>
            <a:bodyPr lIns="0" tIns="0" rIns="0" bIns="0" rtlCol="0" anchor="t">
              <a:spAutoFit/>
            </a:bodyPr>
            <a:lstStyle/>
            <a:p>
              <a:pPr marL="0" lvl="0" indent="0">
                <a:lnSpc>
                  <a:spcPts val="4199"/>
                </a:lnSpc>
                <a:spcBef>
                  <a:spcPct val="0"/>
                </a:spcBef>
              </a:pPr>
              <a:r>
                <a:rPr lang="en-US" sz="3499" dirty="0">
                  <a:solidFill>
                    <a:srgbClr val="000000"/>
                  </a:solidFill>
                  <a:latin typeface="Muli Regular" panose="020B0604020202020204" charset="0"/>
                </a:rPr>
                <a:t>Express JS</a:t>
              </a:r>
              <a:endParaRPr lang="en-US" sz="3499" u="none" dirty="0">
                <a:solidFill>
                  <a:srgbClr val="000000"/>
                </a:solidFill>
                <a:latin typeface="Muli Regular" panose="020B0604020202020204" charset="0"/>
              </a:endParaRPr>
            </a:p>
          </p:txBody>
        </p:sp>
        <p:sp>
          <p:nvSpPr>
            <p:cNvPr id="15" name="TextBox 15"/>
            <p:cNvSpPr txBox="1"/>
            <p:nvPr/>
          </p:nvSpPr>
          <p:spPr>
            <a:xfrm>
              <a:off x="0" y="845368"/>
              <a:ext cx="10236843" cy="534079"/>
            </a:xfrm>
            <a:prstGeom prst="rect">
              <a:avLst/>
            </a:prstGeom>
          </p:spPr>
          <p:txBody>
            <a:bodyPr lIns="0" tIns="0" rIns="0" bIns="0" rtlCol="0" anchor="t">
              <a:spAutoFit/>
            </a:bodyPr>
            <a:lstStyle/>
            <a:p>
              <a:pPr>
                <a:lnSpc>
                  <a:spcPts val="3359"/>
                </a:lnSpc>
              </a:pPr>
              <a:endParaRPr lang="en-US" sz="2399" dirty="0">
                <a:solidFill>
                  <a:srgbClr val="000000"/>
                </a:solidFill>
                <a:latin typeface="Muli Regular"/>
              </a:endParaRPr>
            </a:p>
          </p:txBody>
        </p:sp>
      </p:grpSp>
      <p:grpSp>
        <p:nvGrpSpPr>
          <p:cNvPr id="16" name="Group 16"/>
          <p:cNvGrpSpPr/>
          <p:nvPr/>
        </p:nvGrpSpPr>
        <p:grpSpPr>
          <a:xfrm>
            <a:off x="2159518" y="6815794"/>
            <a:ext cx="7549563" cy="2469555"/>
            <a:chOff x="0" y="-2140566"/>
            <a:chExt cx="10236843" cy="3520013"/>
          </a:xfrm>
        </p:grpSpPr>
        <p:sp>
          <p:nvSpPr>
            <p:cNvPr id="17" name="TextBox 17"/>
            <p:cNvSpPr txBox="1"/>
            <p:nvPr/>
          </p:nvSpPr>
          <p:spPr>
            <a:xfrm>
              <a:off x="0" y="-2140566"/>
              <a:ext cx="9007844" cy="728688"/>
            </a:xfrm>
            <a:prstGeom prst="rect">
              <a:avLst/>
            </a:prstGeom>
          </p:spPr>
          <p:txBody>
            <a:bodyPr wrap="square" lIns="0" tIns="0" rIns="0" bIns="0" rtlCol="0" anchor="t">
              <a:spAutoFit/>
            </a:bodyPr>
            <a:lstStyle/>
            <a:p>
              <a:pPr marL="0" lvl="0" indent="0">
                <a:lnSpc>
                  <a:spcPts val="4199"/>
                </a:lnSpc>
                <a:spcBef>
                  <a:spcPct val="0"/>
                </a:spcBef>
              </a:pPr>
              <a:r>
                <a:rPr lang="en-US" sz="3499" dirty="0">
                  <a:solidFill>
                    <a:srgbClr val="000000"/>
                  </a:solidFill>
                  <a:latin typeface="Muli Regular" panose="020B0604020202020204" charset="0"/>
                </a:rPr>
                <a:t>React JS / Redux</a:t>
              </a:r>
              <a:endParaRPr lang="en-US" sz="3499" u="none" dirty="0">
                <a:solidFill>
                  <a:srgbClr val="000000"/>
                </a:solidFill>
                <a:latin typeface="Muli Regular" panose="020B0604020202020204" charset="0"/>
              </a:endParaRPr>
            </a:p>
          </p:txBody>
        </p:sp>
        <p:sp>
          <p:nvSpPr>
            <p:cNvPr id="18" name="TextBox 18"/>
            <p:cNvSpPr txBox="1"/>
            <p:nvPr/>
          </p:nvSpPr>
          <p:spPr>
            <a:xfrm>
              <a:off x="0" y="845368"/>
              <a:ext cx="10236843" cy="534079"/>
            </a:xfrm>
            <a:prstGeom prst="rect">
              <a:avLst/>
            </a:prstGeom>
          </p:spPr>
          <p:txBody>
            <a:bodyPr lIns="0" tIns="0" rIns="0" bIns="0" rtlCol="0" anchor="t">
              <a:spAutoFit/>
            </a:bodyPr>
            <a:lstStyle/>
            <a:p>
              <a:pPr>
                <a:lnSpc>
                  <a:spcPts val="3359"/>
                </a:lnSpc>
              </a:pPr>
              <a:endParaRPr lang="en-US" sz="2399" dirty="0">
                <a:solidFill>
                  <a:srgbClr val="000000"/>
                </a:solidFill>
                <a:latin typeface="Muli Regular"/>
              </a:endParaRPr>
            </a:p>
          </p:txBody>
        </p:sp>
      </p:grpSp>
      <p:sp>
        <p:nvSpPr>
          <p:cNvPr id="20" name="Freeform 20"/>
          <p:cNvSpPr/>
          <p:nvPr/>
        </p:nvSpPr>
        <p:spPr>
          <a:xfrm>
            <a:off x="1024006" y="5320511"/>
            <a:ext cx="613365" cy="613365"/>
          </a:xfrm>
          <a:custGeom>
            <a:avLst/>
            <a:gdLst/>
            <a:ahLst/>
            <a:cxnLst/>
            <a:rect l="l" t="t" r="r" b="b"/>
            <a:pathLst>
              <a:path w="613365" h="613365">
                <a:moveTo>
                  <a:pt x="0" y="0"/>
                </a:moveTo>
                <a:lnTo>
                  <a:pt x="613365" y="0"/>
                </a:lnTo>
                <a:lnTo>
                  <a:pt x="613365" y="613365"/>
                </a:lnTo>
                <a:lnTo>
                  <a:pt x="0" y="6133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1" name="Freeform 21"/>
          <p:cNvSpPr/>
          <p:nvPr/>
        </p:nvSpPr>
        <p:spPr>
          <a:xfrm>
            <a:off x="1024005" y="6770492"/>
            <a:ext cx="613365" cy="613365"/>
          </a:xfrm>
          <a:custGeom>
            <a:avLst/>
            <a:gdLst/>
            <a:ahLst/>
            <a:cxnLst/>
            <a:rect l="l" t="t" r="r" b="b"/>
            <a:pathLst>
              <a:path w="613365" h="613365">
                <a:moveTo>
                  <a:pt x="0" y="0"/>
                </a:moveTo>
                <a:lnTo>
                  <a:pt x="613365" y="0"/>
                </a:lnTo>
                <a:lnTo>
                  <a:pt x="613365" y="613365"/>
                </a:lnTo>
                <a:lnTo>
                  <a:pt x="0" y="61336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3" name="Freeform 23"/>
          <p:cNvSpPr/>
          <p:nvPr/>
        </p:nvSpPr>
        <p:spPr>
          <a:xfrm>
            <a:off x="8802707" y="871538"/>
            <a:ext cx="6144161" cy="3386647"/>
          </a:xfrm>
          <a:custGeom>
            <a:avLst/>
            <a:gdLst/>
            <a:ahLst/>
            <a:cxnLst/>
            <a:rect l="l" t="t" r="r" b="b"/>
            <a:pathLst>
              <a:path w="6839414" h="2194570">
                <a:moveTo>
                  <a:pt x="50342" y="0"/>
                </a:moveTo>
                <a:lnTo>
                  <a:pt x="6789072" y="0"/>
                </a:lnTo>
                <a:cubicBezTo>
                  <a:pt x="6802424" y="0"/>
                  <a:pt x="6815229" y="5304"/>
                  <a:pt x="6824669" y="14745"/>
                </a:cubicBezTo>
                <a:cubicBezTo>
                  <a:pt x="6834111" y="24186"/>
                  <a:pt x="6839414" y="36990"/>
                  <a:pt x="6839414" y="50342"/>
                </a:cubicBezTo>
                <a:lnTo>
                  <a:pt x="6839414" y="2144229"/>
                </a:lnTo>
                <a:cubicBezTo>
                  <a:pt x="6839414" y="2157580"/>
                  <a:pt x="6834111" y="2170385"/>
                  <a:pt x="6824669" y="2179825"/>
                </a:cubicBezTo>
                <a:cubicBezTo>
                  <a:pt x="6815229" y="2189266"/>
                  <a:pt x="6802424" y="2194570"/>
                  <a:pt x="6789072" y="2194570"/>
                </a:cubicBezTo>
                <a:lnTo>
                  <a:pt x="50342" y="2194570"/>
                </a:lnTo>
                <a:cubicBezTo>
                  <a:pt x="22539" y="2194570"/>
                  <a:pt x="0" y="2172032"/>
                  <a:pt x="0" y="2144229"/>
                </a:cubicBezTo>
                <a:lnTo>
                  <a:pt x="0" y="50342"/>
                </a:lnTo>
                <a:cubicBezTo>
                  <a:pt x="0" y="36990"/>
                  <a:pt x="5304" y="24186"/>
                  <a:pt x="14745" y="14745"/>
                </a:cubicBezTo>
                <a:cubicBezTo>
                  <a:pt x="24186" y="5304"/>
                  <a:pt x="36990" y="0"/>
                  <a:pt x="50342" y="0"/>
                </a:cubicBezTo>
                <a:close/>
              </a:path>
            </a:pathLst>
          </a:custGeom>
          <a:solidFill>
            <a:schemeClr val="bg1">
              <a:alpha val="70000"/>
            </a:schemeClr>
          </a:solidFill>
          <a:ln>
            <a:noFill/>
          </a:ln>
          <a:effectLst>
            <a:outerShdw blurRad="50800" dist="50800" dir="5400000" sx="1000" sy="1000" algn="ctr" rotWithShape="0">
              <a:srgbClr val="000000"/>
            </a:outerShdw>
          </a:effectLst>
        </p:spPr>
      </p:sp>
      <p:sp>
        <p:nvSpPr>
          <p:cNvPr id="25" name="TextBox 24">
            <a:extLst>
              <a:ext uri="{FF2B5EF4-FFF2-40B4-BE49-F238E27FC236}">
                <a16:creationId xmlns:a16="http://schemas.microsoft.com/office/drawing/2014/main" id="{D04BC292-AC38-6B52-D0D4-F16D38B8B4FC}"/>
              </a:ext>
            </a:extLst>
          </p:cNvPr>
          <p:cNvSpPr txBox="1"/>
          <p:nvPr/>
        </p:nvSpPr>
        <p:spPr>
          <a:xfrm>
            <a:off x="9220200" y="1181100"/>
            <a:ext cx="5334000" cy="2780793"/>
          </a:xfrm>
          <a:prstGeom prst="rect">
            <a:avLst/>
          </a:prstGeom>
          <a:noFill/>
        </p:spPr>
        <p:txBody>
          <a:bodyPr wrap="square" rtlCol="0">
            <a:spAutoFit/>
          </a:bodyPr>
          <a:lstStyle/>
          <a:p>
            <a:pPr algn="just"/>
            <a:r>
              <a:rPr lang="en-US" sz="2400" dirty="0">
                <a:solidFill>
                  <a:srgbClr val="3A3A3A"/>
                </a:solidFill>
                <a:latin typeface="Muli Regular" panose="020B0604020202020204" charset="0"/>
              </a:rPr>
              <a:t>MERN is an acronym used to describe a specific set of JavaScript based technologies that are used in the web application development process. It is designed with an idea to make the development process as smooth as possible. </a:t>
            </a:r>
          </a:p>
        </p:txBody>
      </p:sp>
      <p:sp>
        <p:nvSpPr>
          <p:cNvPr id="29" name="Freeform 3">
            <a:extLst>
              <a:ext uri="{FF2B5EF4-FFF2-40B4-BE49-F238E27FC236}">
                <a16:creationId xmlns:a16="http://schemas.microsoft.com/office/drawing/2014/main" id="{5C40B596-EEB8-25F2-8D71-84E9B24FA137}"/>
              </a:ext>
            </a:extLst>
          </p:cNvPr>
          <p:cNvSpPr/>
          <p:nvPr/>
        </p:nvSpPr>
        <p:spPr>
          <a:xfrm>
            <a:off x="1036373" y="8220473"/>
            <a:ext cx="613365" cy="613365"/>
          </a:xfrm>
          <a:custGeom>
            <a:avLst/>
            <a:gdLst/>
            <a:ahLst/>
            <a:cxnLst/>
            <a:rect l="l" t="t" r="r" b="b"/>
            <a:pathLst>
              <a:path w="2444996" h="2444996">
                <a:moveTo>
                  <a:pt x="0" y="0"/>
                </a:moveTo>
                <a:lnTo>
                  <a:pt x="2444996" y="0"/>
                </a:lnTo>
                <a:lnTo>
                  <a:pt x="2444996" y="2444996"/>
                </a:lnTo>
                <a:lnTo>
                  <a:pt x="0" y="244499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0" name="TextBox 29">
            <a:extLst>
              <a:ext uri="{FF2B5EF4-FFF2-40B4-BE49-F238E27FC236}">
                <a16:creationId xmlns:a16="http://schemas.microsoft.com/office/drawing/2014/main" id="{3DC23225-6269-FD70-E1DD-767F9889A225}"/>
              </a:ext>
            </a:extLst>
          </p:cNvPr>
          <p:cNvSpPr txBox="1"/>
          <p:nvPr/>
        </p:nvSpPr>
        <p:spPr>
          <a:xfrm>
            <a:off x="2057400" y="8191500"/>
            <a:ext cx="4876800" cy="630942"/>
          </a:xfrm>
          <a:prstGeom prst="rect">
            <a:avLst/>
          </a:prstGeom>
          <a:noFill/>
        </p:spPr>
        <p:txBody>
          <a:bodyPr wrap="square" rtlCol="0">
            <a:spAutoFit/>
          </a:bodyPr>
          <a:lstStyle/>
          <a:p>
            <a:r>
              <a:rPr lang="en-IN" sz="3500" dirty="0">
                <a:latin typeface="Muli Regular" panose="020B0604020202020204" charset="0"/>
              </a:rPr>
              <a:t>Node JS</a:t>
            </a:r>
          </a:p>
        </p:txBody>
      </p:sp>
      <p:sp>
        <p:nvSpPr>
          <p:cNvPr id="32" name="Freeform 4">
            <a:extLst>
              <a:ext uri="{FF2B5EF4-FFF2-40B4-BE49-F238E27FC236}">
                <a16:creationId xmlns:a16="http://schemas.microsoft.com/office/drawing/2014/main" id="{95423600-EEDA-7C2B-2E93-692016EC0C3E}"/>
              </a:ext>
            </a:extLst>
          </p:cNvPr>
          <p:cNvSpPr/>
          <p:nvPr/>
        </p:nvSpPr>
        <p:spPr>
          <a:xfrm rot="13800000">
            <a:off x="15202216" y="131522"/>
            <a:ext cx="4231801" cy="2345009"/>
          </a:xfrm>
          <a:custGeom>
            <a:avLst/>
            <a:gdLst/>
            <a:ahLst/>
            <a:cxnLst/>
            <a:rect l="l" t="t" r="r" b="b"/>
            <a:pathLst>
              <a:path w="2143388" h="1118459">
                <a:moveTo>
                  <a:pt x="0" y="0"/>
                </a:moveTo>
                <a:lnTo>
                  <a:pt x="2143388" y="0"/>
                </a:lnTo>
                <a:lnTo>
                  <a:pt x="2143388" y="1118458"/>
                </a:lnTo>
                <a:lnTo>
                  <a:pt x="0" y="1118458"/>
                </a:lnTo>
                <a:lnTo>
                  <a:pt x="0" y="0"/>
                </a:lnTo>
                <a:close/>
              </a:path>
            </a:pathLst>
          </a:custGeom>
          <a:blipFill dpi="0" rotWithShape="1">
            <a:blip r:embed="rId12">
              <a:alphaModFix amt="71000"/>
              <a:extLst>
                <a:ext uri="{96DAC541-7B7A-43D3-8B79-37D633B846F1}">
                  <asvg:svgBlip xmlns:asvg="http://schemas.microsoft.com/office/drawing/2016/SVG/main" r:embed="rId13"/>
                </a:ext>
              </a:extLst>
            </a:blip>
            <a:srcRect/>
            <a:stretch>
              <a:fillRect/>
            </a:stretch>
          </a:blipFill>
        </p:spPr>
      </p:sp>
      <p:sp>
        <p:nvSpPr>
          <p:cNvPr id="33" name="Freeform 2">
            <a:extLst>
              <a:ext uri="{FF2B5EF4-FFF2-40B4-BE49-F238E27FC236}">
                <a16:creationId xmlns:a16="http://schemas.microsoft.com/office/drawing/2014/main" id="{9FA360A5-7657-40B8-1B86-5699D97A857B}"/>
              </a:ext>
            </a:extLst>
          </p:cNvPr>
          <p:cNvSpPr/>
          <p:nvPr/>
        </p:nvSpPr>
        <p:spPr>
          <a:xfrm rot="13200000">
            <a:off x="6959519" y="7086817"/>
            <a:ext cx="4368962" cy="4854404"/>
          </a:xfrm>
          <a:custGeom>
            <a:avLst/>
            <a:gdLst/>
            <a:ahLst/>
            <a:cxnLst/>
            <a:rect l="l" t="t" r="r" b="b"/>
            <a:pathLst>
              <a:path w="2107965" h="2342184">
                <a:moveTo>
                  <a:pt x="0" y="0"/>
                </a:moveTo>
                <a:lnTo>
                  <a:pt x="2107965" y="0"/>
                </a:lnTo>
                <a:lnTo>
                  <a:pt x="2107965" y="2342184"/>
                </a:lnTo>
                <a:lnTo>
                  <a:pt x="0" y="2342184"/>
                </a:lnTo>
                <a:lnTo>
                  <a:pt x="0" y="0"/>
                </a:lnTo>
                <a:close/>
              </a:path>
            </a:pathLst>
          </a:custGeom>
          <a:blipFill dpi="0" rotWithShape="1">
            <a:blip r:embed="rId14">
              <a:alphaModFix amt="38000"/>
              <a:extLst>
                <a:ext uri="{96DAC541-7B7A-43D3-8B79-37D633B846F1}">
                  <asvg:svgBlip xmlns:asvg="http://schemas.microsoft.com/office/drawing/2016/SVG/main" r:embed="rId15"/>
                </a:ext>
              </a:extLst>
            </a:blip>
            <a:srcRect/>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0433" b="20433"/>
          <a:stretch>
            <a:fillRect/>
          </a:stretch>
        </p:blipFill>
        <p:spPr>
          <a:xfrm>
            <a:off x="0" y="0"/>
            <a:ext cx="18288000" cy="10287000"/>
          </a:xfrm>
          <a:prstGeom prst="rect">
            <a:avLst/>
          </a:prstGeom>
        </p:spPr>
      </p:pic>
      <p:sp>
        <p:nvSpPr>
          <p:cNvPr id="3" name="Freeform 3"/>
          <p:cNvSpPr/>
          <p:nvPr/>
        </p:nvSpPr>
        <p:spPr>
          <a:xfrm>
            <a:off x="-932093" y="-3695700"/>
            <a:ext cx="13287718" cy="13685852"/>
          </a:xfrm>
          <a:custGeom>
            <a:avLst/>
            <a:gdLst/>
            <a:ahLst/>
            <a:cxnLst/>
            <a:rect l="l" t="t" r="r" b="b"/>
            <a:pathLst>
              <a:path w="13287718" h="13685852">
                <a:moveTo>
                  <a:pt x="0" y="0"/>
                </a:moveTo>
                <a:lnTo>
                  <a:pt x="13287718" y="0"/>
                </a:lnTo>
                <a:lnTo>
                  <a:pt x="13287718" y="13685852"/>
                </a:lnTo>
                <a:lnTo>
                  <a:pt x="0" y="136858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5" name="TextBox 5"/>
          <p:cNvSpPr txBox="1"/>
          <p:nvPr/>
        </p:nvSpPr>
        <p:spPr>
          <a:xfrm>
            <a:off x="1028700" y="1038225"/>
            <a:ext cx="11260250" cy="1241622"/>
          </a:xfrm>
          <a:prstGeom prst="rect">
            <a:avLst/>
          </a:prstGeom>
        </p:spPr>
        <p:txBody>
          <a:bodyPr lIns="0" tIns="0" rIns="0" bIns="0" rtlCol="0" anchor="t">
            <a:spAutoFit/>
          </a:bodyPr>
          <a:lstStyle/>
          <a:p>
            <a:pPr>
              <a:lnSpc>
                <a:spcPts val="10199"/>
              </a:lnSpc>
            </a:pPr>
            <a:r>
              <a:rPr lang="en-US" sz="8499" b="1" dirty="0">
                <a:solidFill>
                  <a:srgbClr val="000000"/>
                </a:solidFill>
                <a:latin typeface="Muli Regular" panose="020B0604020202020204" charset="0"/>
              </a:rPr>
              <a:t>1. MONGO DB</a:t>
            </a:r>
          </a:p>
        </p:txBody>
      </p:sp>
      <p:sp>
        <p:nvSpPr>
          <p:cNvPr id="12" name="Freeform 23">
            <a:extLst>
              <a:ext uri="{FF2B5EF4-FFF2-40B4-BE49-F238E27FC236}">
                <a16:creationId xmlns:a16="http://schemas.microsoft.com/office/drawing/2014/main" id="{412DC61A-A399-83CB-A1C0-B63009F3958E}"/>
              </a:ext>
            </a:extLst>
          </p:cNvPr>
          <p:cNvSpPr/>
          <p:nvPr/>
        </p:nvSpPr>
        <p:spPr>
          <a:xfrm>
            <a:off x="1219200" y="3098997"/>
            <a:ext cx="10639881" cy="5753100"/>
          </a:xfrm>
          <a:custGeom>
            <a:avLst/>
            <a:gdLst/>
            <a:ahLst/>
            <a:cxnLst/>
            <a:rect l="l" t="t" r="r" b="b"/>
            <a:pathLst>
              <a:path w="6839414" h="2194570">
                <a:moveTo>
                  <a:pt x="50342" y="0"/>
                </a:moveTo>
                <a:lnTo>
                  <a:pt x="6789072" y="0"/>
                </a:lnTo>
                <a:cubicBezTo>
                  <a:pt x="6802424" y="0"/>
                  <a:pt x="6815229" y="5304"/>
                  <a:pt x="6824669" y="14745"/>
                </a:cubicBezTo>
                <a:cubicBezTo>
                  <a:pt x="6834111" y="24186"/>
                  <a:pt x="6839414" y="36990"/>
                  <a:pt x="6839414" y="50342"/>
                </a:cubicBezTo>
                <a:lnTo>
                  <a:pt x="6839414" y="2144229"/>
                </a:lnTo>
                <a:cubicBezTo>
                  <a:pt x="6839414" y="2157580"/>
                  <a:pt x="6834111" y="2170385"/>
                  <a:pt x="6824669" y="2179825"/>
                </a:cubicBezTo>
                <a:cubicBezTo>
                  <a:pt x="6815229" y="2189266"/>
                  <a:pt x="6802424" y="2194570"/>
                  <a:pt x="6789072" y="2194570"/>
                </a:cubicBezTo>
                <a:lnTo>
                  <a:pt x="50342" y="2194570"/>
                </a:lnTo>
                <a:cubicBezTo>
                  <a:pt x="22539" y="2194570"/>
                  <a:pt x="0" y="2172032"/>
                  <a:pt x="0" y="2144229"/>
                </a:cubicBezTo>
                <a:lnTo>
                  <a:pt x="0" y="50342"/>
                </a:lnTo>
                <a:cubicBezTo>
                  <a:pt x="0" y="36990"/>
                  <a:pt x="5304" y="24186"/>
                  <a:pt x="14745" y="14745"/>
                </a:cubicBezTo>
                <a:cubicBezTo>
                  <a:pt x="24186" y="5304"/>
                  <a:pt x="36990" y="0"/>
                  <a:pt x="50342" y="0"/>
                </a:cubicBezTo>
                <a:close/>
              </a:path>
            </a:pathLst>
          </a:custGeom>
          <a:solidFill>
            <a:schemeClr val="bg1">
              <a:alpha val="60000"/>
            </a:schemeClr>
          </a:solidFill>
          <a:ln>
            <a:noFill/>
          </a:ln>
          <a:effectLst>
            <a:outerShdw blurRad="50800" dist="50800" dir="5400000" sx="1000" sy="1000" algn="ctr" rotWithShape="0">
              <a:srgbClr val="000000"/>
            </a:outerShdw>
          </a:effectLst>
        </p:spPr>
        <p:txBody>
          <a:bodyPr/>
          <a:lstStyle/>
          <a:p>
            <a:endParaRPr lang="en-IN" dirty="0"/>
          </a:p>
        </p:txBody>
      </p:sp>
      <p:sp>
        <p:nvSpPr>
          <p:cNvPr id="15" name="TextBox 14">
            <a:extLst>
              <a:ext uri="{FF2B5EF4-FFF2-40B4-BE49-F238E27FC236}">
                <a16:creationId xmlns:a16="http://schemas.microsoft.com/office/drawing/2014/main" id="{1AD5DC9E-D654-343E-0223-76455D358960}"/>
              </a:ext>
            </a:extLst>
          </p:cNvPr>
          <p:cNvSpPr txBox="1"/>
          <p:nvPr/>
        </p:nvSpPr>
        <p:spPr>
          <a:xfrm>
            <a:off x="1905000" y="3695700"/>
            <a:ext cx="9296400" cy="4401205"/>
          </a:xfrm>
          <a:prstGeom prst="rect">
            <a:avLst/>
          </a:prstGeom>
          <a:noFill/>
        </p:spPr>
        <p:txBody>
          <a:bodyPr wrap="square">
            <a:spAutoFit/>
          </a:bodyPr>
          <a:lstStyle/>
          <a:p>
            <a:pPr algn="just"/>
            <a:r>
              <a:rPr lang="en-US" sz="2800" dirty="0">
                <a:solidFill>
                  <a:srgbClr val="3A3A3A"/>
                </a:solidFill>
                <a:latin typeface="Muli Regular" panose="020B0604020202020204" charset="0"/>
              </a:rPr>
              <a:t>Mongo DB is a free open-source, cross-platform document-oriented database program. It is classified as a No SQL database program, which means that data is stored in flexible documents with JSON-based query language. This also means that the size of the content number of fields in the documents tends to vary. The whole data is structured in a way to be prone to change over time.</a:t>
            </a:r>
          </a:p>
          <a:p>
            <a:pPr algn="just"/>
            <a:r>
              <a:rPr lang="en-US" sz="2800" dirty="0">
                <a:solidFill>
                  <a:srgbClr val="3A3A3A"/>
                </a:solidFill>
                <a:latin typeface="Muli Regular" panose="020B0604020202020204" charset="0"/>
              </a:rPr>
              <a:t>MongoDB is known as a flexible solution that is always easy to scale. </a:t>
            </a:r>
          </a:p>
        </p:txBody>
      </p:sp>
      <p:sp>
        <p:nvSpPr>
          <p:cNvPr id="17" name="Freeform 8">
            <a:extLst>
              <a:ext uri="{FF2B5EF4-FFF2-40B4-BE49-F238E27FC236}">
                <a16:creationId xmlns:a16="http://schemas.microsoft.com/office/drawing/2014/main" id="{22BBB81F-4094-42F7-CCCD-5B70D48EC3AE}"/>
              </a:ext>
            </a:extLst>
          </p:cNvPr>
          <p:cNvSpPr/>
          <p:nvPr/>
        </p:nvSpPr>
        <p:spPr>
          <a:xfrm rot="6600000">
            <a:off x="10788152" y="495111"/>
            <a:ext cx="10049610" cy="10049610"/>
          </a:xfrm>
          <a:custGeom>
            <a:avLst/>
            <a:gdLst/>
            <a:ahLst/>
            <a:cxnLst/>
            <a:rect l="l" t="t" r="r" b="b"/>
            <a:pathLst>
              <a:path w="613365" h="613365">
                <a:moveTo>
                  <a:pt x="0" y="0"/>
                </a:moveTo>
                <a:lnTo>
                  <a:pt x="613365" y="0"/>
                </a:lnTo>
                <a:lnTo>
                  <a:pt x="613365" y="613365"/>
                </a:lnTo>
                <a:lnTo>
                  <a:pt x="0" y="613365"/>
                </a:lnTo>
                <a:lnTo>
                  <a:pt x="0" y="0"/>
                </a:lnTo>
                <a:close/>
              </a:path>
            </a:pathLst>
          </a:custGeom>
          <a:blipFill dpi="0" rotWithShape="1">
            <a:blip r:embed="rId5">
              <a:alphaModFix amt="25000"/>
              <a:extLst>
                <a:ext uri="{96DAC541-7B7A-43D3-8B79-37D633B846F1}">
                  <asvg:svgBlip xmlns:asvg="http://schemas.microsoft.com/office/drawing/2016/SVG/main" r:embed="rId6"/>
                </a:ext>
              </a:extLst>
            </a:blip>
            <a:srcRect/>
            <a:stretch>
              <a:fillRect/>
            </a:stretch>
          </a:blipFill>
        </p:spPr>
        <p:txBody>
          <a:bodyPr/>
          <a:lstStyle/>
          <a:p>
            <a:r>
              <a:rPr lang="en-IN" dirty="0"/>
              <a:t>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8999"/>
          </a:blip>
          <a:srcRect t="20433" b="20433"/>
          <a:stretch>
            <a:fillRect/>
          </a:stretch>
        </p:blipFill>
        <p:spPr>
          <a:xfrm>
            <a:off x="-762000" y="190501"/>
            <a:ext cx="9544050" cy="5367785"/>
          </a:xfrm>
          <a:prstGeom prst="rect">
            <a:avLst/>
          </a:prstGeom>
        </p:spPr>
      </p:pic>
      <p:sp>
        <p:nvSpPr>
          <p:cNvPr id="12" name="Freeform 6">
            <a:extLst>
              <a:ext uri="{FF2B5EF4-FFF2-40B4-BE49-F238E27FC236}">
                <a16:creationId xmlns:a16="http://schemas.microsoft.com/office/drawing/2014/main" id="{F87A98E1-1D5E-45D9-9B1D-734B8420DFC7}"/>
              </a:ext>
            </a:extLst>
          </p:cNvPr>
          <p:cNvSpPr/>
          <p:nvPr/>
        </p:nvSpPr>
        <p:spPr>
          <a:xfrm rot="720000">
            <a:off x="-1937873" y="-1829825"/>
            <a:ext cx="11562420" cy="9985725"/>
          </a:xfrm>
          <a:custGeom>
            <a:avLst/>
            <a:gdLst/>
            <a:ahLst/>
            <a:cxnLst/>
            <a:rect l="l" t="t" r="r" b="b"/>
            <a:pathLst>
              <a:path w="2466667" h="2130303">
                <a:moveTo>
                  <a:pt x="0" y="0"/>
                </a:moveTo>
                <a:lnTo>
                  <a:pt x="2466667" y="0"/>
                </a:lnTo>
                <a:lnTo>
                  <a:pt x="2466667" y="2130304"/>
                </a:lnTo>
                <a:lnTo>
                  <a:pt x="0" y="2130304"/>
                </a:lnTo>
                <a:lnTo>
                  <a:pt x="0" y="0"/>
                </a:lnTo>
                <a:close/>
              </a:path>
            </a:pathLst>
          </a:custGeom>
          <a:blipFill dpi="0" rotWithShape="1">
            <a:blip r:embed="rId3">
              <a:alphaModFix amt="40000"/>
              <a:extLst>
                <a:ext uri="{96DAC541-7B7A-43D3-8B79-37D633B846F1}">
                  <asvg:svgBlip xmlns:asvg="http://schemas.microsoft.com/office/drawing/2016/SVG/main" r:embed="rId4"/>
                </a:ext>
              </a:extLst>
            </a:blip>
            <a:srcRect/>
            <a:stretch>
              <a:fillRect/>
            </a:stretch>
          </a:blipFill>
        </p:spPr>
      </p:sp>
      <p:sp>
        <p:nvSpPr>
          <p:cNvPr id="3" name="TextBox 3"/>
          <p:cNvSpPr txBox="1"/>
          <p:nvPr/>
        </p:nvSpPr>
        <p:spPr>
          <a:xfrm>
            <a:off x="1028700" y="1038225"/>
            <a:ext cx="7665027" cy="1241622"/>
          </a:xfrm>
          <a:prstGeom prst="rect">
            <a:avLst/>
          </a:prstGeom>
        </p:spPr>
        <p:txBody>
          <a:bodyPr lIns="0" tIns="0" rIns="0" bIns="0" rtlCol="0" anchor="t">
            <a:spAutoFit/>
          </a:bodyPr>
          <a:lstStyle/>
          <a:p>
            <a:pPr>
              <a:lnSpc>
                <a:spcPts val="10199"/>
              </a:lnSpc>
            </a:pPr>
            <a:r>
              <a:rPr lang="en-US" sz="8499" b="1" dirty="0">
                <a:solidFill>
                  <a:srgbClr val="000000"/>
                </a:solidFill>
                <a:latin typeface="Muli Regular" panose="020B0604020202020204" charset="0"/>
              </a:rPr>
              <a:t>2. EXPRESS JS</a:t>
            </a:r>
          </a:p>
        </p:txBody>
      </p:sp>
      <p:grpSp>
        <p:nvGrpSpPr>
          <p:cNvPr id="4" name="Group 4"/>
          <p:cNvGrpSpPr/>
          <p:nvPr/>
        </p:nvGrpSpPr>
        <p:grpSpPr>
          <a:xfrm>
            <a:off x="14756675" y="1312078"/>
            <a:ext cx="2493100" cy="719119"/>
            <a:chOff x="0" y="0"/>
            <a:chExt cx="656619" cy="189398"/>
          </a:xfrm>
        </p:grpSpPr>
        <p:sp>
          <p:nvSpPr>
            <p:cNvPr id="5" name="Freeform 5"/>
            <p:cNvSpPr/>
            <p:nvPr/>
          </p:nvSpPr>
          <p:spPr>
            <a:xfrm>
              <a:off x="0" y="0"/>
              <a:ext cx="656619" cy="189398"/>
            </a:xfrm>
            <a:custGeom>
              <a:avLst/>
              <a:gdLst/>
              <a:ahLst/>
              <a:cxnLst/>
              <a:rect l="l" t="t" r="r" b="b"/>
              <a:pathLst>
                <a:path w="656619" h="189398">
                  <a:moveTo>
                    <a:pt x="93160" y="0"/>
                  </a:moveTo>
                  <a:lnTo>
                    <a:pt x="563459" y="0"/>
                  </a:lnTo>
                  <a:cubicBezTo>
                    <a:pt x="588166" y="0"/>
                    <a:pt x="611862" y="9815"/>
                    <a:pt x="629333" y="27286"/>
                  </a:cubicBezTo>
                  <a:cubicBezTo>
                    <a:pt x="646804" y="44757"/>
                    <a:pt x="656619" y="68453"/>
                    <a:pt x="656619" y="93160"/>
                  </a:cubicBezTo>
                  <a:lnTo>
                    <a:pt x="656619" y="96237"/>
                  </a:lnTo>
                  <a:cubicBezTo>
                    <a:pt x="656619" y="147688"/>
                    <a:pt x="614910" y="189398"/>
                    <a:pt x="563459" y="189398"/>
                  </a:cubicBezTo>
                  <a:lnTo>
                    <a:pt x="93160" y="189398"/>
                  </a:lnTo>
                  <a:cubicBezTo>
                    <a:pt x="41709" y="189398"/>
                    <a:pt x="0" y="147688"/>
                    <a:pt x="0" y="96237"/>
                  </a:cubicBezTo>
                  <a:lnTo>
                    <a:pt x="0" y="93160"/>
                  </a:lnTo>
                  <a:cubicBezTo>
                    <a:pt x="0" y="41709"/>
                    <a:pt x="41709" y="0"/>
                    <a:pt x="93160" y="0"/>
                  </a:cubicBezTo>
                  <a:close/>
                </a:path>
              </a:pathLst>
            </a:custGeom>
            <a:solidFill>
              <a:srgbClr val="FFFFFF"/>
            </a:solidFill>
            <a:ln>
              <a:noFill/>
            </a:ln>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519"/>
                </a:lnSpc>
              </a:pPr>
              <a:endParaRPr lang="en-US" sz="1799" u="sng" dirty="0">
                <a:solidFill>
                  <a:srgbClr val="000000"/>
                </a:solidFill>
                <a:latin typeface="Anantason"/>
                <a:hlinkClick r:id="rId5" action="ppaction://hlinksldjump"/>
              </a:endParaRPr>
            </a:p>
          </p:txBody>
        </p:sp>
      </p:grpSp>
      <p:sp>
        <p:nvSpPr>
          <p:cNvPr id="7" name="Freeform 7"/>
          <p:cNvSpPr/>
          <p:nvPr/>
        </p:nvSpPr>
        <p:spPr>
          <a:xfrm>
            <a:off x="5257800" y="-2101476"/>
            <a:ext cx="14068425" cy="14489951"/>
          </a:xfrm>
          <a:custGeom>
            <a:avLst/>
            <a:gdLst/>
            <a:ahLst/>
            <a:cxnLst/>
            <a:rect l="l" t="t" r="r" b="b"/>
            <a:pathLst>
              <a:path w="10367048" h="10677671">
                <a:moveTo>
                  <a:pt x="0" y="0"/>
                </a:moveTo>
                <a:lnTo>
                  <a:pt x="10367048" y="0"/>
                </a:lnTo>
                <a:lnTo>
                  <a:pt x="10367048" y="10677671"/>
                </a:lnTo>
                <a:lnTo>
                  <a:pt x="0" y="106776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dirty="0"/>
          </a:p>
        </p:txBody>
      </p:sp>
      <p:sp>
        <p:nvSpPr>
          <p:cNvPr id="10" name="Freeform 10"/>
          <p:cNvSpPr/>
          <p:nvPr/>
        </p:nvSpPr>
        <p:spPr>
          <a:xfrm>
            <a:off x="4518128" y="2933701"/>
            <a:ext cx="12037961" cy="6041222"/>
          </a:xfrm>
          <a:custGeom>
            <a:avLst/>
            <a:gdLst/>
            <a:ahLst/>
            <a:cxnLst/>
            <a:rect l="l" t="t" r="r" b="b"/>
            <a:pathLst>
              <a:path w="8628886" h="2600858">
                <a:moveTo>
                  <a:pt x="39902" y="0"/>
                </a:moveTo>
                <a:lnTo>
                  <a:pt x="8588985" y="0"/>
                </a:lnTo>
                <a:cubicBezTo>
                  <a:pt x="8599567" y="0"/>
                  <a:pt x="8609716" y="4204"/>
                  <a:pt x="8617200" y="11687"/>
                </a:cubicBezTo>
                <a:cubicBezTo>
                  <a:pt x="8624683" y="19170"/>
                  <a:pt x="8628886" y="29319"/>
                  <a:pt x="8628886" y="39902"/>
                </a:cubicBezTo>
                <a:lnTo>
                  <a:pt x="8628886" y="2560956"/>
                </a:lnTo>
                <a:cubicBezTo>
                  <a:pt x="8628886" y="2571538"/>
                  <a:pt x="8624683" y="2581688"/>
                  <a:pt x="8617200" y="2589171"/>
                </a:cubicBezTo>
                <a:cubicBezTo>
                  <a:pt x="8609716" y="2596654"/>
                  <a:pt x="8599567" y="2600858"/>
                  <a:pt x="8588985" y="2600858"/>
                </a:cubicBezTo>
                <a:lnTo>
                  <a:pt x="39902" y="2600858"/>
                </a:lnTo>
                <a:cubicBezTo>
                  <a:pt x="29319" y="2600858"/>
                  <a:pt x="19170" y="2596654"/>
                  <a:pt x="11687" y="2589171"/>
                </a:cubicBezTo>
                <a:cubicBezTo>
                  <a:pt x="4204" y="2581688"/>
                  <a:pt x="0" y="2571538"/>
                  <a:pt x="0" y="2560956"/>
                </a:cubicBezTo>
                <a:lnTo>
                  <a:pt x="0" y="39902"/>
                </a:lnTo>
                <a:cubicBezTo>
                  <a:pt x="0" y="29319"/>
                  <a:pt x="4204" y="19170"/>
                  <a:pt x="11687" y="11687"/>
                </a:cubicBezTo>
                <a:cubicBezTo>
                  <a:pt x="19170" y="4204"/>
                  <a:pt x="29319" y="0"/>
                  <a:pt x="39902" y="0"/>
                </a:cubicBezTo>
                <a:close/>
              </a:path>
            </a:pathLst>
          </a:custGeom>
          <a:solidFill>
            <a:srgbClr val="FFFFFF">
              <a:alpha val="60000"/>
            </a:srgbClr>
          </a:solidFill>
          <a:ln>
            <a:noFill/>
          </a:ln>
        </p:spPr>
      </p:sp>
      <p:sp>
        <p:nvSpPr>
          <p:cNvPr id="13" name="TextBox 12">
            <a:extLst>
              <a:ext uri="{FF2B5EF4-FFF2-40B4-BE49-F238E27FC236}">
                <a16:creationId xmlns:a16="http://schemas.microsoft.com/office/drawing/2014/main" id="{E4B00463-5880-4396-CE9C-2EF60EBAF78D}"/>
              </a:ext>
            </a:extLst>
          </p:cNvPr>
          <p:cNvSpPr txBox="1"/>
          <p:nvPr/>
        </p:nvSpPr>
        <p:spPr>
          <a:xfrm>
            <a:off x="5562600" y="3695700"/>
            <a:ext cx="9982200" cy="4401205"/>
          </a:xfrm>
          <a:prstGeom prst="rect">
            <a:avLst/>
          </a:prstGeom>
          <a:noFill/>
        </p:spPr>
        <p:txBody>
          <a:bodyPr wrap="square" rtlCol="0">
            <a:spAutoFit/>
          </a:bodyPr>
          <a:lstStyle/>
          <a:p>
            <a:pPr algn="just"/>
            <a:r>
              <a:rPr lang="en-US" sz="2800" dirty="0">
                <a:solidFill>
                  <a:srgbClr val="3A3A3A"/>
                </a:solidFill>
                <a:latin typeface="Muli Regular" panose="020B0604020202020204" charset="0"/>
              </a:rPr>
              <a:t>Express is open-source software, it can be classified as a web application framework for Node.js. To be more precise, Express JS is made for developing web apps and APIs.</a:t>
            </a:r>
          </a:p>
          <a:p>
            <a:pPr algn="just"/>
            <a:r>
              <a:rPr lang="en-US" sz="2800" dirty="0">
                <a:solidFill>
                  <a:srgbClr val="3A3A3A"/>
                </a:solidFill>
                <a:latin typeface="Muli Regular" panose="020B0604020202020204" charset="0"/>
              </a:rPr>
              <a:t>Instead of manually writing full web server code in Node.js, developers use this MERN component to simplify the coding process. </a:t>
            </a:r>
            <a:r>
              <a:rPr lang="en-US" sz="2800" b="0" i="0" dirty="0">
                <a:solidFill>
                  <a:srgbClr val="333333"/>
                </a:solidFill>
                <a:effectLst/>
                <a:latin typeface="Muli Regular" panose="020B0604020202020204" charset="0"/>
              </a:rPr>
              <a:t>Express is a fast, assertive, essential and </a:t>
            </a:r>
            <a:r>
              <a:rPr lang="en-IN" sz="2800" b="0" i="0" dirty="0">
                <a:solidFill>
                  <a:srgbClr val="333333"/>
                </a:solidFill>
                <a:effectLst/>
                <a:latin typeface="Muli Regular" panose="020B0604020202020204" charset="0"/>
              </a:rPr>
              <a:t>asynchronous in nature. </a:t>
            </a:r>
            <a:r>
              <a:rPr lang="en-US" sz="2800" b="0" i="0" dirty="0">
                <a:solidFill>
                  <a:srgbClr val="333333"/>
                </a:solidFill>
                <a:effectLst/>
                <a:latin typeface="Muli Regular" panose="020B0604020202020204" charset="0"/>
              </a:rPr>
              <a:t>You can assume express as a layer built on the top of the Node.js that helps manage a server and routes. It provides a robust set of features to develop web and mobile applications.</a:t>
            </a:r>
            <a:endParaRPr lang="en-US" sz="2800" dirty="0">
              <a:solidFill>
                <a:srgbClr val="3A3A3A"/>
              </a:solidFill>
              <a:latin typeface="Muli Regular" panose="020B0604020202020204" charset="0"/>
            </a:endParaRPr>
          </a:p>
        </p:txBody>
      </p:sp>
    </p:spTree>
    <p:extLst>
      <p:ext uri="{BB962C8B-B14F-4D97-AF65-F5344CB8AC3E}">
        <p14:creationId xmlns:p14="http://schemas.microsoft.com/office/powerpoint/2010/main" val="1826499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438275" y="-2290763"/>
            <a:ext cx="11245458" cy="11582400"/>
          </a:xfrm>
          <a:custGeom>
            <a:avLst/>
            <a:gdLst/>
            <a:ahLst/>
            <a:cxnLst/>
            <a:rect l="l" t="t" r="r" b="b"/>
            <a:pathLst>
              <a:path w="8956428" h="9224785">
                <a:moveTo>
                  <a:pt x="0" y="0"/>
                </a:moveTo>
                <a:lnTo>
                  <a:pt x="8956428" y="0"/>
                </a:lnTo>
                <a:lnTo>
                  <a:pt x="8956428" y="9224786"/>
                </a:lnTo>
                <a:lnTo>
                  <a:pt x="0" y="92247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2" name="Group 32"/>
          <p:cNvGrpSpPr/>
          <p:nvPr/>
        </p:nvGrpSpPr>
        <p:grpSpPr>
          <a:xfrm>
            <a:off x="9296400" y="1028700"/>
            <a:ext cx="6274477" cy="1828800"/>
            <a:chOff x="0" y="-2969338"/>
            <a:chExt cx="8162769" cy="5498533"/>
          </a:xfrm>
        </p:grpSpPr>
        <p:sp>
          <p:nvSpPr>
            <p:cNvPr id="33" name="TextBox 33"/>
            <p:cNvSpPr txBox="1"/>
            <p:nvPr/>
          </p:nvSpPr>
          <p:spPr>
            <a:xfrm>
              <a:off x="0" y="-2969338"/>
              <a:ext cx="8162769" cy="3733103"/>
            </a:xfrm>
            <a:prstGeom prst="rect">
              <a:avLst/>
            </a:prstGeom>
          </p:spPr>
          <p:txBody>
            <a:bodyPr wrap="square" lIns="0" tIns="0" rIns="0" bIns="0" rtlCol="0" anchor="t">
              <a:spAutoFit/>
            </a:bodyPr>
            <a:lstStyle/>
            <a:p>
              <a:pPr>
                <a:lnSpc>
                  <a:spcPts val="10199"/>
                </a:lnSpc>
              </a:pPr>
              <a:r>
                <a:rPr lang="en-US" sz="8499" b="1" dirty="0">
                  <a:solidFill>
                    <a:srgbClr val="000000"/>
                  </a:solidFill>
                  <a:latin typeface="Muli Regular" panose="020B0604020202020204" charset="0"/>
                </a:rPr>
                <a:t>3. REACT JS</a:t>
              </a:r>
            </a:p>
          </p:txBody>
        </p:sp>
        <p:sp>
          <p:nvSpPr>
            <p:cNvPr id="34" name="TextBox 34"/>
            <p:cNvSpPr txBox="1"/>
            <p:nvPr/>
          </p:nvSpPr>
          <p:spPr>
            <a:xfrm>
              <a:off x="0" y="2033588"/>
              <a:ext cx="7037742" cy="495607"/>
            </a:xfrm>
            <a:prstGeom prst="rect">
              <a:avLst/>
            </a:prstGeom>
          </p:spPr>
          <p:txBody>
            <a:bodyPr lIns="0" tIns="0" rIns="0" bIns="0" rtlCol="0" anchor="t">
              <a:spAutoFit/>
            </a:bodyPr>
            <a:lstStyle/>
            <a:p>
              <a:pPr algn="l">
                <a:lnSpc>
                  <a:spcPts val="3120"/>
                </a:lnSpc>
              </a:pPr>
              <a:endParaRPr lang="en-US" sz="2400" dirty="0">
                <a:solidFill>
                  <a:srgbClr val="000000"/>
                </a:solidFill>
                <a:latin typeface="Muli Regular"/>
              </a:endParaRPr>
            </a:p>
          </p:txBody>
        </p:sp>
      </p:grpSp>
      <p:sp>
        <p:nvSpPr>
          <p:cNvPr id="36" name="Freeform 5">
            <a:extLst>
              <a:ext uri="{FF2B5EF4-FFF2-40B4-BE49-F238E27FC236}">
                <a16:creationId xmlns:a16="http://schemas.microsoft.com/office/drawing/2014/main" id="{2EFAE6E6-10C7-EAD5-510D-EAFCF47B92FB}"/>
              </a:ext>
            </a:extLst>
          </p:cNvPr>
          <p:cNvSpPr/>
          <p:nvPr/>
        </p:nvSpPr>
        <p:spPr>
          <a:xfrm>
            <a:off x="11193890" y="2798893"/>
            <a:ext cx="8753973" cy="8753973"/>
          </a:xfrm>
          <a:custGeom>
            <a:avLst/>
            <a:gdLst/>
            <a:ahLst/>
            <a:cxnLst/>
            <a:rect l="l" t="t" r="r" b="b"/>
            <a:pathLst>
              <a:path w="2130363" h="2130363">
                <a:moveTo>
                  <a:pt x="0" y="0"/>
                </a:moveTo>
                <a:lnTo>
                  <a:pt x="2130364" y="0"/>
                </a:lnTo>
                <a:lnTo>
                  <a:pt x="2130364" y="2130364"/>
                </a:lnTo>
                <a:lnTo>
                  <a:pt x="0" y="2130364"/>
                </a:lnTo>
                <a:lnTo>
                  <a:pt x="0" y="0"/>
                </a:lnTo>
                <a:close/>
              </a:path>
            </a:pathLst>
          </a:custGeom>
          <a:blipFill dpi="0" rotWithShape="1">
            <a:blip r:embed="rId4">
              <a:alphaModFix amt="40000"/>
              <a:extLst>
                <a:ext uri="{96DAC541-7B7A-43D3-8B79-37D633B846F1}">
                  <asvg:svgBlip xmlns:asvg="http://schemas.microsoft.com/office/drawing/2016/SVG/main" r:embed="rId5"/>
                </a:ext>
              </a:extLst>
            </a:blip>
            <a:srcRect/>
            <a:stretch>
              <a:fillRect/>
            </a:stretch>
          </a:blipFill>
        </p:spPr>
      </p:sp>
      <p:sp>
        <p:nvSpPr>
          <p:cNvPr id="37" name="Freeform 9">
            <a:extLst>
              <a:ext uri="{FF2B5EF4-FFF2-40B4-BE49-F238E27FC236}">
                <a16:creationId xmlns:a16="http://schemas.microsoft.com/office/drawing/2014/main" id="{D858189E-31E8-E847-0ADF-DD24BCFC53C7}"/>
              </a:ext>
            </a:extLst>
          </p:cNvPr>
          <p:cNvSpPr/>
          <p:nvPr/>
        </p:nvSpPr>
        <p:spPr>
          <a:xfrm>
            <a:off x="5749352" y="2171700"/>
            <a:ext cx="9821525" cy="10654514"/>
          </a:xfrm>
          <a:custGeom>
            <a:avLst/>
            <a:gdLst/>
            <a:ahLst/>
            <a:cxnLst/>
            <a:rect l="l" t="t" r="r" b="b"/>
            <a:pathLst>
              <a:path w="3026883" h="3283601">
                <a:moveTo>
                  <a:pt x="0" y="0"/>
                </a:moveTo>
                <a:lnTo>
                  <a:pt x="3026884" y="0"/>
                </a:lnTo>
                <a:lnTo>
                  <a:pt x="3026884" y="3283601"/>
                </a:lnTo>
                <a:lnTo>
                  <a:pt x="0" y="3283601"/>
                </a:lnTo>
                <a:lnTo>
                  <a:pt x="0" y="0"/>
                </a:lnTo>
                <a:close/>
              </a:path>
            </a:pathLst>
          </a:custGeom>
          <a:blipFill dpi="0" rotWithShape="1">
            <a:blip r:embed="rId6">
              <a:alphaModFix amt="60000"/>
              <a:extLst>
                <a:ext uri="{96DAC541-7B7A-43D3-8B79-37D633B846F1}">
                  <asvg:svgBlip xmlns:asvg="http://schemas.microsoft.com/office/drawing/2016/SVG/main" r:embed="rId7"/>
                </a:ext>
              </a:extLst>
            </a:blip>
            <a:srcRect/>
            <a:stretch>
              <a:fillRect/>
            </a:stretch>
          </a:blipFill>
        </p:spPr>
      </p:sp>
      <p:sp>
        <p:nvSpPr>
          <p:cNvPr id="38" name="Freeform 10">
            <a:extLst>
              <a:ext uri="{FF2B5EF4-FFF2-40B4-BE49-F238E27FC236}">
                <a16:creationId xmlns:a16="http://schemas.microsoft.com/office/drawing/2014/main" id="{AF453424-16F2-7AB3-051E-6072CE440BF0}"/>
              </a:ext>
            </a:extLst>
          </p:cNvPr>
          <p:cNvSpPr/>
          <p:nvPr/>
        </p:nvSpPr>
        <p:spPr>
          <a:xfrm>
            <a:off x="3788203" y="3021815"/>
            <a:ext cx="12037961" cy="6041222"/>
          </a:xfrm>
          <a:custGeom>
            <a:avLst/>
            <a:gdLst/>
            <a:ahLst/>
            <a:cxnLst/>
            <a:rect l="l" t="t" r="r" b="b"/>
            <a:pathLst>
              <a:path w="8628886" h="2600858">
                <a:moveTo>
                  <a:pt x="39902" y="0"/>
                </a:moveTo>
                <a:lnTo>
                  <a:pt x="8588985" y="0"/>
                </a:lnTo>
                <a:cubicBezTo>
                  <a:pt x="8599567" y="0"/>
                  <a:pt x="8609716" y="4204"/>
                  <a:pt x="8617200" y="11687"/>
                </a:cubicBezTo>
                <a:cubicBezTo>
                  <a:pt x="8624683" y="19170"/>
                  <a:pt x="8628886" y="29319"/>
                  <a:pt x="8628886" y="39902"/>
                </a:cubicBezTo>
                <a:lnTo>
                  <a:pt x="8628886" y="2560956"/>
                </a:lnTo>
                <a:cubicBezTo>
                  <a:pt x="8628886" y="2571538"/>
                  <a:pt x="8624683" y="2581688"/>
                  <a:pt x="8617200" y="2589171"/>
                </a:cubicBezTo>
                <a:cubicBezTo>
                  <a:pt x="8609716" y="2596654"/>
                  <a:pt x="8599567" y="2600858"/>
                  <a:pt x="8588985" y="2600858"/>
                </a:cubicBezTo>
                <a:lnTo>
                  <a:pt x="39902" y="2600858"/>
                </a:lnTo>
                <a:cubicBezTo>
                  <a:pt x="29319" y="2600858"/>
                  <a:pt x="19170" y="2596654"/>
                  <a:pt x="11687" y="2589171"/>
                </a:cubicBezTo>
                <a:cubicBezTo>
                  <a:pt x="4204" y="2581688"/>
                  <a:pt x="0" y="2571538"/>
                  <a:pt x="0" y="2560956"/>
                </a:cubicBezTo>
                <a:lnTo>
                  <a:pt x="0" y="39902"/>
                </a:lnTo>
                <a:cubicBezTo>
                  <a:pt x="0" y="29319"/>
                  <a:pt x="4204" y="19170"/>
                  <a:pt x="11687" y="11687"/>
                </a:cubicBezTo>
                <a:cubicBezTo>
                  <a:pt x="19170" y="4204"/>
                  <a:pt x="29319" y="0"/>
                  <a:pt x="39902" y="0"/>
                </a:cubicBezTo>
                <a:close/>
              </a:path>
            </a:pathLst>
          </a:custGeom>
          <a:solidFill>
            <a:srgbClr val="FFFFFF">
              <a:alpha val="60000"/>
            </a:srgbClr>
          </a:solidFill>
          <a:ln>
            <a:noFill/>
          </a:ln>
        </p:spPr>
      </p:sp>
      <p:sp>
        <p:nvSpPr>
          <p:cNvPr id="39" name="TextBox 38">
            <a:extLst>
              <a:ext uri="{FF2B5EF4-FFF2-40B4-BE49-F238E27FC236}">
                <a16:creationId xmlns:a16="http://schemas.microsoft.com/office/drawing/2014/main" id="{C8333911-9158-420D-1278-B6B8CD427D7A}"/>
              </a:ext>
            </a:extLst>
          </p:cNvPr>
          <p:cNvSpPr txBox="1"/>
          <p:nvPr/>
        </p:nvSpPr>
        <p:spPr>
          <a:xfrm>
            <a:off x="4648200" y="3651348"/>
            <a:ext cx="10287000" cy="4832092"/>
          </a:xfrm>
          <a:prstGeom prst="rect">
            <a:avLst/>
          </a:prstGeom>
          <a:noFill/>
        </p:spPr>
        <p:txBody>
          <a:bodyPr wrap="square" rtlCol="0">
            <a:spAutoFit/>
          </a:bodyPr>
          <a:lstStyle/>
          <a:p>
            <a:pPr algn="just"/>
            <a:r>
              <a:rPr lang="en-US" sz="2800" dirty="0">
                <a:solidFill>
                  <a:srgbClr val="3A3A3A"/>
                </a:solidFill>
                <a:latin typeface="Open Sans"/>
              </a:rPr>
              <a:t>React is a JavaScript library used for building user interfaces. Originally created by a software engineer who worked for Facebook, React was later on open-sourced. </a:t>
            </a:r>
          </a:p>
          <a:p>
            <a:pPr algn="just"/>
            <a:r>
              <a:rPr lang="en-US" sz="2800" dirty="0">
                <a:solidFill>
                  <a:srgbClr val="3A3A3A"/>
                </a:solidFill>
                <a:latin typeface="Open Sans"/>
              </a:rPr>
              <a:t>This specific library is often used for creating views rendered in HTML. The views that you create in Reach declarative, which means that you don’t have to deploy additional time on managing the changes and effects they have on the data.</a:t>
            </a:r>
          </a:p>
          <a:p>
            <a:pPr algn="just"/>
            <a:r>
              <a:rPr lang="en-US" sz="2800" dirty="0">
                <a:solidFill>
                  <a:srgbClr val="3A3A3A"/>
                </a:solidFill>
                <a:latin typeface="Open Sans"/>
              </a:rPr>
              <a:t>React uses a full-featured programming language (JavaScript) to construct repetitive or conditional DOM elements.</a:t>
            </a:r>
          </a:p>
          <a:p>
            <a:pPr algn="just"/>
            <a:r>
              <a:rPr lang="en-US" sz="2800" dirty="0">
                <a:solidFill>
                  <a:srgbClr val="3A3A3A"/>
                </a:solidFill>
                <a:latin typeface="Open Sans"/>
              </a:rPr>
              <a:t>With React, the same code can run on both the server and the browser.</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28700" y="1038225"/>
            <a:ext cx="6057900" cy="1241622"/>
          </a:xfrm>
          <a:prstGeom prst="rect">
            <a:avLst/>
          </a:prstGeom>
        </p:spPr>
        <p:txBody>
          <a:bodyPr wrap="square" lIns="0" tIns="0" rIns="0" bIns="0" rtlCol="0" anchor="t">
            <a:spAutoFit/>
          </a:bodyPr>
          <a:lstStyle/>
          <a:p>
            <a:pPr>
              <a:lnSpc>
                <a:spcPts val="10199"/>
              </a:lnSpc>
            </a:pPr>
            <a:r>
              <a:rPr lang="en-US" sz="8499" b="1" dirty="0">
                <a:solidFill>
                  <a:srgbClr val="000000"/>
                </a:solidFill>
                <a:latin typeface="Muli Regular" panose="020B0604020202020204" charset="0"/>
              </a:rPr>
              <a:t>4. NODE JS</a:t>
            </a:r>
          </a:p>
        </p:txBody>
      </p:sp>
      <p:sp>
        <p:nvSpPr>
          <p:cNvPr id="4" name="Freeform 4"/>
          <p:cNvSpPr/>
          <p:nvPr/>
        </p:nvSpPr>
        <p:spPr>
          <a:xfrm rot="10800000">
            <a:off x="7315200" y="-1113116"/>
            <a:ext cx="12192000" cy="12056031"/>
          </a:xfrm>
          <a:custGeom>
            <a:avLst/>
            <a:gdLst/>
            <a:ahLst/>
            <a:cxnLst/>
            <a:rect l="l" t="t" r="r" b="b"/>
            <a:pathLst>
              <a:path w="9348625" h="10141506">
                <a:moveTo>
                  <a:pt x="0" y="0"/>
                </a:moveTo>
                <a:lnTo>
                  <a:pt x="9348625" y="0"/>
                </a:lnTo>
                <a:lnTo>
                  <a:pt x="9348625" y="10141506"/>
                </a:lnTo>
                <a:lnTo>
                  <a:pt x="0" y="10141506"/>
                </a:lnTo>
                <a:lnTo>
                  <a:pt x="0" y="0"/>
                </a:lnTo>
                <a:close/>
              </a:path>
            </a:pathLst>
          </a:custGeom>
          <a:blipFill dpi="0" rotWithShape="1">
            <a:blip r:embed="rId2">
              <a:alphaModFix amt="60000"/>
              <a:extLst>
                <a:ext uri="{96DAC541-7B7A-43D3-8B79-37D633B846F1}">
                  <asvg:svgBlip xmlns:asvg="http://schemas.microsoft.com/office/drawing/2016/SVG/main" r:embed="rId3"/>
                </a:ext>
              </a:extLst>
            </a:blip>
            <a:srcRect/>
            <a:stretch>
              <a:fillRect/>
            </a:stretch>
          </a:blipFill>
        </p:spPr>
      </p:sp>
      <p:sp>
        <p:nvSpPr>
          <p:cNvPr id="7" name="Freeform 4">
            <a:extLst>
              <a:ext uri="{FF2B5EF4-FFF2-40B4-BE49-F238E27FC236}">
                <a16:creationId xmlns:a16="http://schemas.microsoft.com/office/drawing/2014/main" id="{5C73CF98-AED4-4975-CA83-5C38C37E1658}"/>
              </a:ext>
            </a:extLst>
          </p:cNvPr>
          <p:cNvSpPr/>
          <p:nvPr/>
        </p:nvSpPr>
        <p:spPr>
          <a:xfrm>
            <a:off x="11385365" y="5448300"/>
            <a:ext cx="7538992" cy="7538992"/>
          </a:xfrm>
          <a:custGeom>
            <a:avLst/>
            <a:gdLst/>
            <a:ahLst/>
            <a:cxnLst/>
            <a:rect l="l" t="t" r="r" b="b"/>
            <a:pathLst>
              <a:path w="3298100" h="3298100">
                <a:moveTo>
                  <a:pt x="0" y="0"/>
                </a:moveTo>
                <a:lnTo>
                  <a:pt x="3298099" y="0"/>
                </a:lnTo>
                <a:lnTo>
                  <a:pt x="3298099" y="3298100"/>
                </a:lnTo>
                <a:lnTo>
                  <a:pt x="0" y="3298100"/>
                </a:lnTo>
                <a:lnTo>
                  <a:pt x="0" y="0"/>
                </a:lnTo>
                <a:close/>
              </a:path>
            </a:pathLst>
          </a:custGeom>
          <a:blipFill dpi="0" rotWithShape="1">
            <a:blip r:embed="rId4">
              <a:alphaModFix amt="40000"/>
              <a:extLst>
                <a:ext uri="{96DAC541-7B7A-43D3-8B79-37D633B846F1}">
                  <asvg:svgBlip xmlns:asvg="http://schemas.microsoft.com/office/drawing/2016/SVG/main" r:embed="rId5"/>
                </a:ext>
              </a:extLst>
            </a:blip>
            <a:srcRect/>
            <a:stretch>
              <a:fillRect/>
            </a:stretch>
          </a:blipFill>
        </p:spPr>
      </p:sp>
      <p:sp>
        <p:nvSpPr>
          <p:cNvPr id="8" name="Freeform 10">
            <a:extLst>
              <a:ext uri="{FF2B5EF4-FFF2-40B4-BE49-F238E27FC236}">
                <a16:creationId xmlns:a16="http://schemas.microsoft.com/office/drawing/2014/main" id="{94A41804-C7A8-CB6A-BB1F-FAF75F4CCA68}"/>
              </a:ext>
            </a:extLst>
          </p:cNvPr>
          <p:cNvSpPr/>
          <p:nvPr/>
        </p:nvSpPr>
        <p:spPr>
          <a:xfrm>
            <a:off x="-1197206" y="-1485900"/>
            <a:ext cx="11999728" cy="9601200"/>
          </a:xfrm>
          <a:custGeom>
            <a:avLst/>
            <a:gdLst/>
            <a:ahLst/>
            <a:cxnLst/>
            <a:rect l="l" t="t" r="r" b="b"/>
            <a:pathLst>
              <a:path w="2947095" h="2803425">
                <a:moveTo>
                  <a:pt x="0" y="0"/>
                </a:moveTo>
                <a:lnTo>
                  <a:pt x="2947095" y="0"/>
                </a:lnTo>
                <a:lnTo>
                  <a:pt x="2947095" y="2803424"/>
                </a:lnTo>
                <a:lnTo>
                  <a:pt x="0" y="2803424"/>
                </a:lnTo>
                <a:lnTo>
                  <a:pt x="0" y="0"/>
                </a:lnTo>
                <a:close/>
              </a:path>
            </a:pathLst>
          </a:custGeom>
          <a:blipFill dpi="0" rotWithShape="1">
            <a:blip r:embed="rId6">
              <a:alphaModFix amt="30000"/>
            </a:blip>
            <a:srcRect/>
            <a:stretch>
              <a:fillRect/>
            </a:stretch>
          </a:blipFill>
        </p:spPr>
        <p:txBody>
          <a:bodyPr/>
          <a:lstStyle/>
          <a:p>
            <a:endParaRPr lang="en-IN" dirty="0"/>
          </a:p>
        </p:txBody>
      </p:sp>
      <p:sp>
        <p:nvSpPr>
          <p:cNvPr id="9" name="Freeform 10">
            <a:extLst>
              <a:ext uri="{FF2B5EF4-FFF2-40B4-BE49-F238E27FC236}">
                <a16:creationId xmlns:a16="http://schemas.microsoft.com/office/drawing/2014/main" id="{18E3A51F-403A-924D-8EF6-5C0D94CF433F}"/>
              </a:ext>
            </a:extLst>
          </p:cNvPr>
          <p:cNvSpPr/>
          <p:nvPr/>
        </p:nvSpPr>
        <p:spPr>
          <a:xfrm>
            <a:off x="1070610" y="2881230"/>
            <a:ext cx="14550390" cy="6367545"/>
          </a:xfrm>
          <a:custGeom>
            <a:avLst/>
            <a:gdLst/>
            <a:ahLst/>
            <a:cxnLst/>
            <a:rect l="l" t="t" r="r" b="b"/>
            <a:pathLst>
              <a:path w="8628886" h="2600858">
                <a:moveTo>
                  <a:pt x="39902" y="0"/>
                </a:moveTo>
                <a:lnTo>
                  <a:pt x="8588985" y="0"/>
                </a:lnTo>
                <a:cubicBezTo>
                  <a:pt x="8599567" y="0"/>
                  <a:pt x="8609716" y="4204"/>
                  <a:pt x="8617200" y="11687"/>
                </a:cubicBezTo>
                <a:cubicBezTo>
                  <a:pt x="8624683" y="19170"/>
                  <a:pt x="8628886" y="29319"/>
                  <a:pt x="8628886" y="39902"/>
                </a:cubicBezTo>
                <a:lnTo>
                  <a:pt x="8628886" y="2560956"/>
                </a:lnTo>
                <a:cubicBezTo>
                  <a:pt x="8628886" y="2571538"/>
                  <a:pt x="8624683" y="2581688"/>
                  <a:pt x="8617200" y="2589171"/>
                </a:cubicBezTo>
                <a:cubicBezTo>
                  <a:pt x="8609716" y="2596654"/>
                  <a:pt x="8599567" y="2600858"/>
                  <a:pt x="8588985" y="2600858"/>
                </a:cubicBezTo>
                <a:lnTo>
                  <a:pt x="39902" y="2600858"/>
                </a:lnTo>
                <a:cubicBezTo>
                  <a:pt x="29319" y="2600858"/>
                  <a:pt x="19170" y="2596654"/>
                  <a:pt x="11687" y="2589171"/>
                </a:cubicBezTo>
                <a:cubicBezTo>
                  <a:pt x="4204" y="2581688"/>
                  <a:pt x="0" y="2571538"/>
                  <a:pt x="0" y="2560956"/>
                </a:cubicBezTo>
                <a:lnTo>
                  <a:pt x="0" y="39902"/>
                </a:lnTo>
                <a:cubicBezTo>
                  <a:pt x="0" y="29319"/>
                  <a:pt x="4204" y="19170"/>
                  <a:pt x="11687" y="11687"/>
                </a:cubicBezTo>
                <a:cubicBezTo>
                  <a:pt x="19170" y="4204"/>
                  <a:pt x="29319" y="0"/>
                  <a:pt x="39902" y="0"/>
                </a:cubicBezTo>
                <a:close/>
              </a:path>
            </a:pathLst>
          </a:custGeom>
          <a:solidFill>
            <a:srgbClr val="FFFFFF">
              <a:alpha val="60000"/>
            </a:srgbClr>
          </a:solidFill>
          <a:ln>
            <a:noFill/>
          </a:ln>
        </p:spPr>
      </p:sp>
      <p:sp>
        <p:nvSpPr>
          <p:cNvPr id="11" name="TextBox 10">
            <a:extLst>
              <a:ext uri="{FF2B5EF4-FFF2-40B4-BE49-F238E27FC236}">
                <a16:creationId xmlns:a16="http://schemas.microsoft.com/office/drawing/2014/main" id="{BDE0E8D7-9764-306F-24E0-28492196B50D}"/>
              </a:ext>
            </a:extLst>
          </p:cNvPr>
          <p:cNvSpPr txBox="1"/>
          <p:nvPr/>
        </p:nvSpPr>
        <p:spPr>
          <a:xfrm>
            <a:off x="1752600" y="3467100"/>
            <a:ext cx="13030200" cy="5339179"/>
          </a:xfrm>
          <a:prstGeom prst="rect">
            <a:avLst/>
          </a:prstGeom>
          <a:noFill/>
        </p:spPr>
        <p:txBody>
          <a:bodyPr wrap="square" rtlCol="0">
            <a:spAutoFit/>
          </a:bodyPr>
          <a:lstStyle/>
          <a:p>
            <a:pPr algn="just"/>
            <a:r>
              <a:rPr lang="en-US" sz="2800" b="0" i="0" dirty="0">
                <a:solidFill>
                  <a:srgbClr val="2C3437"/>
                </a:solidFill>
                <a:effectLst/>
                <a:latin typeface="Muli Regular" panose="020B0604020202020204" charset="0"/>
              </a:rPr>
              <a:t>Node.js is an open-source and cross-platform JavaScript runtime environment. Node.js runs the V8 JavaScript engine, the core of Google Chrome, outside of the browser. This allows Node.js to be very performant.</a:t>
            </a:r>
          </a:p>
          <a:p>
            <a:pPr algn="just"/>
            <a:r>
              <a:rPr lang="en-US" sz="2800" b="0" i="0" dirty="0">
                <a:solidFill>
                  <a:srgbClr val="2C3437"/>
                </a:solidFill>
                <a:effectLst/>
                <a:latin typeface="Muli Regular" panose="020B0604020202020204" charset="0"/>
              </a:rPr>
              <a:t>A Node.js app runs in a single process, without creating a new thread for every request. Node.js provides a set of asynchronous I/O primitives in its standard library that prevent JavaScript code from blocking and generally, libraries in Node.js are written using non-blocking paradigms, making blocking behavior the exception rather than the norm.</a:t>
            </a:r>
          </a:p>
          <a:p>
            <a:pPr algn="just"/>
            <a:r>
              <a:rPr lang="en-US" sz="2800" b="0" i="0" dirty="0">
                <a:solidFill>
                  <a:srgbClr val="2C3437"/>
                </a:solidFill>
                <a:effectLst/>
                <a:latin typeface="Muli Regular" panose="020B0604020202020204" charset="0"/>
              </a:rPr>
              <a:t>When Node.js performs an I/O operation, like reading from the network, accessing a database or the filesystem, instead of blocking the thread and wasting CPU cycles waiting, Node.js will resume the operations when the response comes back.</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381</TotalTime>
  <Words>2312</Words>
  <Application>Microsoft Office PowerPoint</Application>
  <PresentationFormat>Custom</PresentationFormat>
  <Paragraphs>147</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Proposal Business Presentation in Purple Green Orange Gradients Style</dc:title>
  <cp:lastModifiedBy>Anjali Sah</cp:lastModifiedBy>
  <cp:revision>41</cp:revision>
  <dcterms:created xsi:type="dcterms:W3CDTF">2006-08-16T00:00:00Z</dcterms:created>
  <dcterms:modified xsi:type="dcterms:W3CDTF">2023-06-23T21:26:20Z</dcterms:modified>
  <dc:identifier>DAFmpEWD9eg</dc:identifier>
</cp:coreProperties>
</file>